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sldIdLst>
    <p:sldId id="256" r:id="rId2"/>
    <p:sldId id="257" r:id="rId3"/>
    <p:sldId id="258" r:id="rId4"/>
    <p:sldId id="306" r:id="rId5"/>
    <p:sldId id="355" r:id="rId6"/>
    <p:sldId id="356" r:id="rId7"/>
    <p:sldId id="357" r:id="rId8"/>
    <p:sldId id="358" r:id="rId9"/>
    <p:sldId id="359" r:id="rId10"/>
    <p:sldId id="360" r:id="rId11"/>
    <p:sldId id="361" r:id="rId12"/>
    <p:sldId id="362" r:id="rId13"/>
    <p:sldId id="363" r:id="rId14"/>
    <p:sldId id="366" r:id="rId15"/>
    <p:sldId id="367" r:id="rId16"/>
    <p:sldId id="364" r:id="rId17"/>
    <p:sldId id="365" r:id="rId18"/>
    <p:sldId id="368" r:id="rId19"/>
    <p:sldId id="370" r:id="rId20"/>
    <p:sldId id="371" r:id="rId21"/>
    <p:sldId id="372" r:id="rId22"/>
    <p:sldId id="373" r:id="rId23"/>
    <p:sldId id="369" r:id="rId24"/>
    <p:sldId id="374" r:id="rId25"/>
    <p:sldId id="376" r:id="rId26"/>
    <p:sldId id="375" r:id="rId27"/>
    <p:sldId id="305"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44" autoAdjust="0"/>
    <p:restoredTop sz="94660"/>
  </p:normalViewPr>
  <p:slideViewPr>
    <p:cSldViewPr>
      <p:cViewPr>
        <p:scale>
          <a:sx n="100" d="100"/>
          <a:sy n="100" d="100"/>
        </p:scale>
        <p:origin x="-37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10/11/2013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14</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15</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6</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8</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9</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10</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11</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12</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20.xml"/><Relationship Id="rId18" Type="http://schemas.openxmlformats.org/officeDocument/2006/relationships/image" Target="../media/image4.gif"/><Relationship Id="rId3" Type="http://schemas.openxmlformats.org/officeDocument/2006/relationships/slide" Target="../slides/slide5.xml"/><Relationship Id="rId7" Type="http://schemas.openxmlformats.org/officeDocument/2006/relationships/image" Target="../media/image2.jpeg"/><Relationship Id="rId12" Type="http://schemas.openxmlformats.org/officeDocument/2006/relationships/slide" Target="../slides/slide19.xml"/><Relationship Id="rId17" Type="http://schemas.openxmlformats.org/officeDocument/2006/relationships/image" Target="../media/image3.gif"/><Relationship Id="rId2" Type="http://schemas.openxmlformats.org/officeDocument/2006/relationships/slide" Target="../slides/slide3.xml"/><Relationship Id="rId16" Type="http://schemas.openxmlformats.org/officeDocument/2006/relationships/slide" Target="../slides/slide23.xml"/><Relationship Id="rId20" Type="http://schemas.openxmlformats.org/officeDocument/2006/relationships/image" Target="../media/image5.gif"/><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17.xml"/><Relationship Id="rId5" Type="http://schemas.openxmlformats.org/officeDocument/2006/relationships/slide" Target="../slides/slide27.xml"/><Relationship Id="rId15" Type="http://schemas.openxmlformats.org/officeDocument/2006/relationships/slide" Target="../slides/slide22.xml"/><Relationship Id="rId10" Type="http://schemas.openxmlformats.org/officeDocument/2006/relationships/slide" Target="../slides/slide8.xml"/><Relationship Id="rId19" Type="http://schemas.openxmlformats.org/officeDocument/2006/relationships/slide" Target="../slides/slide2.xml"/><Relationship Id="rId4" Type="http://schemas.openxmlformats.org/officeDocument/2006/relationships/slide" Target="../slides/slide9.xml"/><Relationship Id="rId9" Type="http://schemas.openxmlformats.org/officeDocument/2006/relationships/slide" Target="../slides/slide16.xml"/><Relationship Id="rId14" Type="http://schemas.openxmlformats.org/officeDocument/2006/relationships/slide" Target="../slides/slide2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10/11/2013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773" y="1412776"/>
            <a:ext cx="8684231" cy="5019600"/>
          </a:xfrm>
        </p:spPr>
        <p:txBody>
          <a:bodyPr/>
          <a:lstStyle>
            <a:extLst/>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467544" y="490662"/>
            <a:ext cx="8229600" cy="850106"/>
          </a:xfrm>
        </p:spPr>
        <p:txBody>
          <a:bodyPr lIns="0" tIns="0" rIns="0" bIns="0" rtlCol="0" anchor="b" anchorCtr="0"/>
          <a:lstStyle>
            <a:lvl1pPr algn="ctr">
              <a:defRPr/>
            </a:lvl1pPr>
            <a:extLst/>
          </a:lstStyle>
          <a:p>
            <a:r>
              <a:rPr kumimoji="0" lang="en-US" smtClean="0"/>
              <a:t>Click to edit Master title style</a:t>
            </a:r>
            <a:endParaRPr kumimoji="0" lang="en-US"/>
          </a:p>
        </p:txBody>
      </p:sp>
      <p:sp>
        <p:nvSpPr>
          <p:cNvPr id="8" name="Round Same Side Corner Rectangle 7">
            <a:hlinkClick r:id="rId2" action="ppaction://hlinksldjump"/>
          </p:cNvPr>
          <p:cNvSpPr/>
          <p:nvPr userDrawn="1"/>
        </p:nvSpPr>
        <p:spPr>
          <a:xfrm>
            <a:off x="539552" y="-27384"/>
            <a:ext cx="565225" cy="288032"/>
          </a:xfrm>
          <a:prstGeom prst="round2Same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sz="1200" b="1" dirty="0" smtClean="0">
                <a:latin typeface="Calibri" pitchFamily="34" charset="0"/>
                <a:cs typeface="Calibri" pitchFamily="34" charset="0"/>
              </a:rPr>
              <a:t>LO2</a:t>
            </a:r>
            <a:endParaRPr lang="en-GB" sz="1400" b="1" dirty="0">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103851" y="-27384"/>
            <a:ext cx="802927"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Scenario</a:t>
            </a:r>
            <a:endParaRPr lang="en-GB" sz="1400" b="1" dirty="0">
              <a:latin typeface="Calibri" pitchFamily="34" charset="0"/>
              <a:cs typeface="Calibri" pitchFamily="34" charset="0"/>
            </a:endParaRPr>
          </a:p>
        </p:txBody>
      </p:sp>
      <p:sp>
        <p:nvSpPr>
          <p:cNvPr id="10" name="Round Same Side Corner Rectangle 9">
            <a:hlinkClick r:id="rId2" action="ppaction://hlinksldjump"/>
          </p:cNvPr>
          <p:cNvSpPr/>
          <p:nvPr userDrawn="1"/>
        </p:nvSpPr>
        <p:spPr>
          <a:xfrm>
            <a:off x="1905852" y="-27384"/>
            <a:ext cx="69840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Criteria</a:t>
            </a:r>
            <a:endParaRPr lang="en-GB" sz="1200" b="1" dirty="0">
              <a:latin typeface="Calibri" pitchFamily="34" charset="0"/>
              <a:cs typeface="Calibri" pitchFamily="34" charset="0"/>
            </a:endParaRPr>
          </a:p>
        </p:txBody>
      </p:sp>
      <p:sp>
        <p:nvSpPr>
          <p:cNvPr id="12" name="Round Same Side Corner Rectangle 11">
            <a:hlinkClick r:id="rId4" action="ppaction://hlinksldjump"/>
          </p:cNvPr>
          <p:cNvSpPr/>
          <p:nvPr userDrawn="1"/>
        </p:nvSpPr>
        <p:spPr>
          <a:xfrm>
            <a:off x="2947496" y="-27384"/>
            <a:ext cx="35694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14" name="Round Same Side Corner Rectangle 13">
            <a:hlinkClick r:id="rId5" action="ppaction://hlinksldjump"/>
          </p:cNvPr>
          <p:cNvSpPr/>
          <p:nvPr userDrawn="1"/>
        </p:nvSpPr>
        <p:spPr>
          <a:xfrm>
            <a:off x="8100392" y="-27384"/>
            <a:ext cx="100811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Assessment</a:t>
            </a:r>
            <a:endParaRPr lang="en-GB" sz="1200" b="1" dirty="0">
              <a:latin typeface="Calibri" pitchFamily="34" charset="0"/>
              <a:cs typeface="Calibri" pitchFamily="34" charset="0"/>
            </a:endParaRPr>
          </a:p>
        </p:txBody>
      </p:sp>
      <p:pic>
        <p:nvPicPr>
          <p:cNvPr id="15" name="Picture 14" descr="home.jpg">
            <a:hlinkClick r:id="rId6" action="ppaction://hlinksldjump"/>
          </p:cNvPr>
          <p:cNvPicPr>
            <a:picLocks noChangeAspect="1"/>
          </p:cNvPicPr>
          <p:nvPr userDrawn="1"/>
        </p:nvPicPr>
        <p:blipFill>
          <a:blip r:embed="rId7"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16" name="Round Same Side Corner Rectangle 15">
            <a:hlinkClick r:id="rId8" action="ppaction://hlinksldjump"/>
          </p:cNvPr>
          <p:cNvSpPr/>
          <p:nvPr userDrawn="1"/>
        </p:nvSpPr>
        <p:spPr>
          <a:xfrm>
            <a:off x="3303518" y="-27384"/>
            <a:ext cx="32352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17" name="Round Same Side Corner Rectangle 16">
            <a:hlinkClick r:id="rId9" action="ppaction://hlinksldjump"/>
          </p:cNvPr>
          <p:cNvSpPr/>
          <p:nvPr userDrawn="1"/>
        </p:nvSpPr>
        <p:spPr>
          <a:xfrm>
            <a:off x="3626120" y="-27384"/>
            <a:ext cx="35593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18" name="Round Same Side Corner Rectangle 17">
            <a:hlinkClick r:id="rId10" action="ppaction://hlinksldjump"/>
          </p:cNvPr>
          <p:cNvSpPr/>
          <p:nvPr userDrawn="1"/>
        </p:nvSpPr>
        <p:spPr>
          <a:xfrm>
            <a:off x="2603328" y="-27384"/>
            <a:ext cx="345094"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19" name="Round Same Side Corner Rectangle 18">
            <a:hlinkClick r:id="rId11" action="ppaction://hlinksldjump"/>
          </p:cNvPr>
          <p:cNvSpPr/>
          <p:nvPr userDrawn="1"/>
        </p:nvSpPr>
        <p:spPr>
          <a:xfrm>
            <a:off x="3981127" y="-27384"/>
            <a:ext cx="355934"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20" name="Round Same Side Corner Rectangle 19">
            <a:hlinkClick r:id="rId11" action="ppaction://hlinksldjump"/>
          </p:cNvPr>
          <p:cNvSpPr/>
          <p:nvPr userDrawn="1"/>
        </p:nvSpPr>
        <p:spPr>
          <a:xfrm>
            <a:off x="4336135" y="-27384"/>
            <a:ext cx="35593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6</a:t>
            </a:r>
            <a:endParaRPr lang="en-GB" sz="1200" b="1" dirty="0">
              <a:latin typeface="Calibri" pitchFamily="34" charset="0"/>
              <a:cs typeface="Calibri" pitchFamily="34" charset="0"/>
            </a:endParaRPr>
          </a:p>
        </p:txBody>
      </p:sp>
      <p:sp>
        <p:nvSpPr>
          <p:cNvPr id="21" name="Round Same Side Corner Rectangle 20">
            <a:hlinkClick r:id="rId12" action="ppaction://hlinksldjump"/>
          </p:cNvPr>
          <p:cNvSpPr/>
          <p:nvPr userDrawn="1"/>
        </p:nvSpPr>
        <p:spPr>
          <a:xfrm>
            <a:off x="4691142" y="-27384"/>
            <a:ext cx="31633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22" name="Round Same Side Corner Rectangle 21">
            <a:hlinkClick r:id="rId12" action="ppaction://hlinksldjump"/>
          </p:cNvPr>
          <p:cNvSpPr/>
          <p:nvPr userDrawn="1"/>
        </p:nvSpPr>
        <p:spPr>
          <a:xfrm>
            <a:off x="5006547" y="-27384"/>
            <a:ext cx="32307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8</a:t>
            </a:r>
            <a:endParaRPr lang="en-GB" sz="1200" b="1" dirty="0">
              <a:latin typeface="Calibri" pitchFamily="34" charset="0"/>
              <a:cs typeface="Calibri" pitchFamily="34" charset="0"/>
            </a:endParaRPr>
          </a:p>
        </p:txBody>
      </p:sp>
      <p:sp>
        <p:nvSpPr>
          <p:cNvPr id="23" name="Round Same Side Corner Rectangle 22">
            <a:hlinkClick r:id="rId13" action="ppaction://hlinksldjump"/>
          </p:cNvPr>
          <p:cNvSpPr/>
          <p:nvPr userDrawn="1"/>
        </p:nvSpPr>
        <p:spPr>
          <a:xfrm>
            <a:off x="5328697" y="-27384"/>
            <a:ext cx="28758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b="1" dirty="0" smtClean="0">
                <a:latin typeface="Calibri" pitchFamily="34" charset="0"/>
                <a:cs typeface="Calibri" pitchFamily="34" charset="0"/>
              </a:rPr>
              <a:t>9</a:t>
            </a:r>
            <a:endParaRPr lang="en-GB" sz="1200" b="1" dirty="0">
              <a:latin typeface="Calibri" pitchFamily="34" charset="0"/>
              <a:cs typeface="Calibri" pitchFamily="34" charset="0"/>
            </a:endParaRPr>
          </a:p>
        </p:txBody>
      </p:sp>
      <p:sp>
        <p:nvSpPr>
          <p:cNvPr id="24" name="Round Same Side Corner Rectangle 23">
            <a:hlinkClick r:id="rId13" action="ppaction://hlinksldjump"/>
          </p:cNvPr>
          <p:cNvSpPr/>
          <p:nvPr userDrawn="1"/>
        </p:nvSpPr>
        <p:spPr>
          <a:xfrm>
            <a:off x="5615352" y="-27384"/>
            <a:ext cx="355934"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25" name="Round Same Side Corner Rectangle 24">
            <a:hlinkClick r:id="rId14" action="ppaction://hlinksldjump"/>
          </p:cNvPr>
          <p:cNvSpPr/>
          <p:nvPr userDrawn="1"/>
        </p:nvSpPr>
        <p:spPr>
          <a:xfrm>
            <a:off x="5970360" y="-27384"/>
            <a:ext cx="35593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latin typeface="Calibri" pitchFamily="34" charset="0"/>
                <a:cs typeface="Calibri" pitchFamily="34" charset="0"/>
              </a:rPr>
              <a:t>11</a:t>
            </a:r>
            <a:endParaRPr lang="en-GB" sz="1100" b="1" dirty="0">
              <a:latin typeface="Calibri" pitchFamily="34" charset="0"/>
              <a:cs typeface="Calibri" pitchFamily="34" charset="0"/>
            </a:endParaRPr>
          </a:p>
        </p:txBody>
      </p:sp>
      <p:sp>
        <p:nvSpPr>
          <p:cNvPr id="26" name="Round Same Side Corner Rectangle 25">
            <a:hlinkClick r:id="rId15" action="ppaction://hlinksldjump"/>
          </p:cNvPr>
          <p:cNvSpPr/>
          <p:nvPr userDrawn="1"/>
        </p:nvSpPr>
        <p:spPr>
          <a:xfrm>
            <a:off x="6680374" y="-27384"/>
            <a:ext cx="35593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27" name="Round Same Side Corner Rectangle 26">
            <a:hlinkClick r:id="rId16" action="ppaction://hlinksldjump"/>
          </p:cNvPr>
          <p:cNvSpPr/>
          <p:nvPr userDrawn="1"/>
        </p:nvSpPr>
        <p:spPr>
          <a:xfrm>
            <a:off x="7390388" y="-27384"/>
            <a:ext cx="35593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latin typeface="Calibri" pitchFamily="34" charset="0"/>
                <a:cs typeface="Calibri" pitchFamily="34" charset="0"/>
              </a:rPr>
              <a:t>15</a:t>
            </a:r>
            <a:endParaRPr lang="en-GB" sz="1100" b="1" dirty="0">
              <a:latin typeface="Calibri" pitchFamily="34" charset="0"/>
              <a:cs typeface="Calibri" pitchFamily="34" charset="0"/>
            </a:endParaRPr>
          </a:p>
        </p:txBody>
      </p:sp>
      <p:pic>
        <p:nvPicPr>
          <p:cNvPr id="28" name="Content Placeholder 20" descr="left.gif">
            <a:hlinkClick r:id="" action="ppaction://hlinkshowjump?jump=previousslide"/>
          </p:cNvPr>
          <p:cNvPicPr>
            <a:picLocks noChangeAspect="1"/>
          </p:cNvPicPr>
          <p:nvPr userDrawn="1"/>
        </p:nvPicPr>
        <p:blipFill>
          <a:blip r:embed="rId17" cstate="print"/>
          <a:stretch>
            <a:fillRect/>
          </a:stretch>
        </p:blipFill>
        <p:spPr>
          <a:xfrm>
            <a:off x="7719392" y="6504384"/>
            <a:ext cx="381000" cy="381000"/>
          </a:xfrm>
          <a:prstGeom prst="rect">
            <a:avLst/>
          </a:prstGeom>
        </p:spPr>
      </p:pic>
      <p:pic>
        <p:nvPicPr>
          <p:cNvPr id="29" name="Picture 28" descr="right.gif">
            <a:hlinkClick r:id="" action="ppaction://hlinkshowjump?jump=nextslide"/>
          </p:cNvPr>
          <p:cNvPicPr>
            <a:picLocks noChangeAspect="1"/>
          </p:cNvPicPr>
          <p:nvPr userDrawn="1"/>
        </p:nvPicPr>
        <p:blipFill>
          <a:blip r:embed="rId18" cstate="print"/>
          <a:stretch>
            <a:fillRect/>
          </a:stretch>
        </p:blipFill>
        <p:spPr>
          <a:xfrm>
            <a:off x="8727504" y="6432376"/>
            <a:ext cx="381000" cy="381000"/>
          </a:xfrm>
          <a:prstGeom prst="rect">
            <a:avLst/>
          </a:prstGeom>
        </p:spPr>
      </p:pic>
      <p:pic>
        <p:nvPicPr>
          <p:cNvPr id="30" name="Picture 2" descr="home_2.gif - (8K)">
            <a:hlinkClick r:id="rId19" action="ppaction://hlinksldjump"/>
          </p:cNvPr>
          <p:cNvPicPr>
            <a:picLocks noChangeAspect="1" noChangeArrowheads="1" noCrop="1"/>
          </p:cNvPicPr>
          <p:nvPr userDrawn="1"/>
        </p:nvPicPr>
        <p:blipFill>
          <a:blip r:embed="rId20" cstate="print"/>
          <a:srcRect/>
          <a:stretch>
            <a:fillRect/>
          </a:stretch>
        </p:blipFill>
        <p:spPr bwMode="auto">
          <a:xfrm>
            <a:off x="8100392" y="6527626"/>
            <a:ext cx="666750" cy="285750"/>
          </a:xfrm>
          <a:prstGeom prst="rect">
            <a:avLst/>
          </a:prstGeom>
          <a:noFill/>
        </p:spPr>
      </p:pic>
      <p:sp>
        <p:nvSpPr>
          <p:cNvPr id="31" name="Round Same Side Corner Rectangle 30">
            <a:hlinkClick r:id="rId14" action="ppaction://hlinksldjump"/>
          </p:cNvPr>
          <p:cNvSpPr/>
          <p:nvPr userDrawn="1"/>
        </p:nvSpPr>
        <p:spPr>
          <a:xfrm>
            <a:off x="6325367" y="-27384"/>
            <a:ext cx="35593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latin typeface="Calibri" pitchFamily="34" charset="0"/>
                <a:cs typeface="Calibri" pitchFamily="34" charset="0"/>
              </a:rPr>
              <a:t>12</a:t>
            </a:r>
            <a:endParaRPr lang="en-GB" sz="1100" b="1" dirty="0">
              <a:latin typeface="Calibri" pitchFamily="34" charset="0"/>
              <a:cs typeface="Calibri" pitchFamily="34" charset="0"/>
            </a:endParaRPr>
          </a:p>
        </p:txBody>
      </p:sp>
      <p:sp>
        <p:nvSpPr>
          <p:cNvPr id="32" name="Round Same Side Corner Rectangle 31">
            <a:hlinkClick r:id="rId15" action="ppaction://hlinksldjump"/>
          </p:cNvPr>
          <p:cNvSpPr/>
          <p:nvPr userDrawn="1"/>
        </p:nvSpPr>
        <p:spPr>
          <a:xfrm>
            <a:off x="7035381" y="-27384"/>
            <a:ext cx="355933"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
        <p:nvSpPr>
          <p:cNvPr id="33" name="Round Same Side Corner Rectangle 32">
            <a:hlinkClick r:id="rId16" action="ppaction://hlinksldjump"/>
          </p:cNvPr>
          <p:cNvSpPr/>
          <p:nvPr userDrawn="1"/>
        </p:nvSpPr>
        <p:spPr>
          <a:xfrm>
            <a:off x="7745395" y="-27384"/>
            <a:ext cx="35593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100" b="1" dirty="0" smtClean="0">
                <a:latin typeface="Calibri" pitchFamily="34" charset="0"/>
                <a:cs typeface="Calibri" pitchFamily="34" charset="0"/>
              </a:rPr>
              <a:t>16</a:t>
            </a:r>
            <a:endParaRPr lang="en-GB" sz="11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10/11/2013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10/11/2013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10/11/2013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10/11/2013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mallbusiness.chron.com/examples-whistle-blowing-business-23467.html" TargetMode="External"/><Relationship Id="rId2" Type="http://schemas.openxmlformats.org/officeDocument/2006/relationships/hyperlink" Target="http://www.policymic.com/articles/49867/5-famous-whistleblowers-who-shaped-history" TargetMode="External"/><Relationship Id="rId1" Type="http://schemas.openxmlformats.org/officeDocument/2006/relationships/slideLayout" Target="../slideLayouts/slideLayout2.xml"/><Relationship Id="rId4" Type="http://schemas.openxmlformats.org/officeDocument/2006/relationships/hyperlink" Target="http://www.theguardian.com/media-network/media-network-blog/2012/oct/19/whistleblowing-surve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diversity.careercast.com/article/how-identify-hidden-biases" TargetMode="External"/><Relationship Id="rId2" Type="http://schemas.openxmlformats.org/officeDocument/2006/relationships/hyperlink" Target="http://smallbusiness.chron.com/workplace-effects-disabilities-18771.html" TargetMode="External"/><Relationship Id="rId1" Type="http://schemas.openxmlformats.org/officeDocument/2006/relationships/slideLayout" Target="../slideLayouts/slideLayout2.xml"/><Relationship Id="rId4" Type="http://schemas.openxmlformats.org/officeDocument/2006/relationships/hyperlink" Target="http://www.newsday.com/columnists/carrie-mason-draffen/help-wanted-disability-bias-at-work-1.6335155"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diversity.careercast.com/article/how-identify-hidden-biases" TargetMode="External"/><Relationship Id="rId2" Type="http://schemas.openxmlformats.org/officeDocument/2006/relationships/hyperlink" Target="http://news.bbc.co.uk/1/hi/uk/4225941.stm" TargetMode="External"/><Relationship Id="rId1" Type="http://schemas.openxmlformats.org/officeDocument/2006/relationships/slideLayout" Target="../slideLayouts/slideLayout2.xml"/><Relationship Id="rId4" Type="http://schemas.openxmlformats.org/officeDocument/2006/relationships/hyperlink" Target="http://www.huffingtonpost.com/lauren-wallenstein/maternity-leave_b_1525315.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news.bbc.co.uk/1/hi/uk/282073.stm" TargetMode="External"/><Relationship Id="rId2" Type="http://schemas.openxmlformats.org/officeDocument/2006/relationships/hyperlink" Target="http://www.forbes.com/2006/10/25/leadership-hewlett-packard-spying-lead-manage-cx_hc_1025fiveways.html" TargetMode="External"/><Relationship Id="rId1" Type="http://schemas.openxmlformats.org/officeDocument/2006/relationships/slideLayout" Target="../slideLayouts/slideLayout2.xml"/><Relationship Id="rId5" Type="http://schemas.openxmlformats.org/officeDocument/2006/relationships/hyperlink" Target="http://www.employeebenefits.co.uk/employees-waste-time-at-work/12357.article" TargetMode="External"/><Relationship Id="rId4" Type="http://schemas.openxmlformats.org/officeDocument/2006/relationships/hyperlink" Target="http://www.theguardian.com/money/work-blog/2013/sep/04/pornography-work-dismissal-workplace-right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692696"/>
            <a:ext cx="7772400" cy="1829761"/>
          </a:xfrm>
        </p:spPr>
        <p:txBody>
          <a:bodyPr/>
          <a:lstStyle/>
          <a:p>
            <a:r>
              <a:rPr lang="en-GB" dirty="0" smtClean="0"/>
              <a:t>Unit 02</a:t>
            </a:r>
            <a:endParaRPr lang="en-GB" dirty="0"/>
          </a:p>
        </p:txBody>
      </p:sp>
      <p:sp>
        <p:nvSpPr>
          <p:cNvPr id="3" name="Subtitle 2"/>
          <p:cNvSpPr>
            <a:spLocks noGrp="1"/>
          </p:cNvSpPr>
          <p:nvPr>
            <p:ph type="subTitle" idx="1"/>
          </p:nvPr>
        </p:nvSpPr>
        <p:spPr>
          <a:xfrm>
            <a:off x="1081844" y="2852936"/>
            <a:ext cx="7772400" cy="753497"/>
          </a:xfrm>
        </p:spPr>
        <p:txBody>
          <a:bodyPr>
            <a:normAutofit/>
          </a:bodyPr>
          <a:lstStyle/>
          <a:p>
            <a:r>
              <a:rPr lang="en-GB" sz="4000" dirty="0" smtClean="0"/>
              <a:t>Information Systems</a:t>
            </a:r>
            <a:endParaRPr lang="en-GB" sz="4000" dirty="0"/>
          </a:p>
        </p:txBody>
      </p:sp>
      <p:sp>
        <p:nvSpPr>
          <p:cNvPr id="4" name="TextBox 3"/>
          <p:cNvSpPr txBox="1"/>
          <p:nvPr/>
        </p:nvSpPr>
        <p:spPr>
          <a:xfrm>
            <a:off x="611560" y="4525833"/>
            <a:ext cx="8280920" cy="400110"/>
          </a:xfrm>
          <a:prstGeom prst="rect">
            <a:avLst/>
          </a:prstGeom>
          <a:noFill/>
        </p:spPr>
        <p:txBody>
          <a:bodyPr wrap="square" rtlCol="0">
            <a:spAutoFit/>
          </a:bodyPr>
          <a:lstStyle/>
          <a:p>
            <a:pPr algn="r"/>
            <a:r>
              <a:rPr lang="en-GB" sz="2000" b="1" dirty="0"/>
              <a:t>LO2 - </a:t>
            </a:r>
            <a:r>
              <a:rPr lang="en-GB" sz="2000" b="1" dirty="0" smtClean="0"/>
              <a:t>Understand </a:t>
            </a:r>
            <a:r>
              <a:rPr lang="en-GB" sz="2000" b="1" dirty="0"/>
              <a:t>the issues related to use of information</a:t>
            </a:r>
          </a:p>
        </p:txBody>
      </p:sp>
      <p:pic>
        <p:nvPicPr>
          <p:cNvPr id="5" name="Picture 4" descr="Description: http://www.cooperstc.com/index_htm_files/25897.png"/>
          <p:cNvPicPr/>
          <p:nvPr/>
        </p:nvPicPr>
        <p:blipFill>
          <a:blip r:embed="rId3">
            <a:extLst>
              <a:ext uri="{28A0092B-C50C-407E-A947-70E740481C1C}">
                <a14:useLocalDpi xmlns:a14="http://schemas.microsoft.com/office/drawing/2010/main" val="0"/>
              </a:ext>
            </a:extLst>
          </a:blip>
          <a:srcRect/>
          <a:stretch>
            <a:fillRect/>
          </a:stretch>
        </p:blipFill>
        <p:spPr bwMode="auto">
          <a:xfrm>
            <a:off x="7740352" y="188640"/>
            <a:ext cx="1008112" cy="1296144"/>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52736"/>
            <a:ext cx="8712968" cy="5445224"/>
          </a:xfrm>
        </p:spPr>
        <p:txBody>
          <a:bodyPr>
            <a:normAutofit/>
          </a:bodyPr>
          <a:lstStyle/>
          <a:p>
            <a:pPr marL="0" indent="0">
              <a:lnSpc>
                <a:spcPct val="120000"/>
              </a:lnSpc>
              <a:buNone/>
            </a:pPr>
            <a:r>
              <a:rPr lang="en-GB" sz="2400" dirty="0" smtClean="0"/>
              <a:t>Just buying a book, CD, video or computer program does not give you the right to make copies (even for private use) or play or show them in public. The right to do these things generally belongs to the copyright owner, so you will need their permission to use their material. </a:t>
            </a:r>
            <a:endParaRPr lang="en-GB" sz="3200" dirty="0" smtClean="0"/>
          </a:p>
          <a:p>
            <a:pPr marL="0" indent="0">
              <a:lnSpc>
                <a:spcPct val="120000"/>
              </a:lnSpc>
              <a:buNone/>
            </a:pPr>
            <a:r>
              <a:rPr lang="en-GB" sz="2000" b="1" dirty="0" smtClean="0"/>
              <a:t>Task 3 (P3.3)</a:t>
            </a:r>
            <a:r>
              <a:rPr lang="en-GB" sz="2000" dirty="0" smtClean="0"/>
              <a:t> - Produce a </a:t>
            </a:r>
            <a:r>
              <a:rPr lang="en-GB" sz="2000" b="1" dirty="0" smtClean="0"/>
              <a:t>report</a:t>
            </a:r>
            <a:r>
              <a:rPr lang="en-GB" sz="2000" dirty="0" smtClean="0"/>
              <a:t> describing the risks and the measures employees/employers need to take to prevent illegal use of resources.</a:t>
            </a:r>
          </a:p>
        </p:txBody>
      </p:sp>
      <p:sp>
        <p:nvSpPr>
          <p:cNvPr id="2" name="Title 1"/>
          <p:cNvSpPr>
            <a:spLocks noGrp="1"/>
          </p:cNvSpPr>
          <p:nvPr>
            <p:ph type="title"/>
          </p:nvPr>
        </p:nvSpPr>
        <p:spPr>
          <a:xfrm>
            <a:off x="971600" y="476672"/>
            <a:ext cx="7236296" cy="504056"/>
          </a:xfrm>
        </p:spPr>
        <p:txBody>
          <a:bodyPr>
            <a:normAutofit fontScale="90000"/>
          </a:bodyPr>
          <a:lstStyle/>
          <a:p>
            <a:r>
              <a:rPr lang="en-GB" dirty="0" smtClean="0"/>
              <a:t> 3 - Copyright Legislation</a:t>
            </a:r>
            <a:endParaRPr lang="en-US" dirty="0"/>
          </a:p>
        </p:txBody>
      </p:sp>
      <p:pic>
        <p:nvPicPr>
          <p:cNvPr id="5" name="Picture 4"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pic>
        <p:nvPicPr>
          <p:cNvPr id="3074" name="Picture 2"/>
          <p:cNvPicPr>
            <a:picLocks noChangeAspect="1" noChangeArrowheads="1"/>
          </p:cNvPicPr>
          <p:nvPr/>
        </p:nvPicPr>
        <p:blipFill>
          <a:blip r:embed="rId5" cstate="print"/>
          <a:srcRect/>
          <a:stretch>
            <a:fillRect/>
          </a:stretch>
        </p:blipFill>
        <p:spPr bwMode="auto">
          <a:xfrm>
            <a:off x="179512" y="5805264"/>
            <a:ext cx="1475656" cy="934958"/>
          </a:xfrm>
          <a:prstGeom prst="rect">
            <a:avLst/>
          </a:prstGeom>
          <a:noFill/>
          <a:ln w="9525">
            <a:noFill/>
            <a:miter lim="800000"/>
            <a:headEnd/>
            <a:tailEnd/>
          </a:ln>
        </p:spPr>
      </p:pic>
      <p:graphicFrame>
        <p:nvGraphicFramePr>
          <p:cNvPr id="23" name="Table 22"/>
          <p:cNvGraphicFramePr>
            <a:graphicFrameLocks noGrp="1"/>
          </p:cNvGraphicFramePr>
          <p:nvPr>
            <p:extLst>
              <p:ext uri="{D42A27DB-BD31-4B8C-83A1-F6EECF244321}">
                <p14:modId xmlns:p14="http://schemas.microsoft.com/office/powerpoint/2010/main" val="1667392859"/>
              </p:ext>
            </p:extLst>
          </p:nvPr>
        </p:nvGraphicFramePr>
        <p:xfrm>
          <a:off x="2195736" y="5301208"/>
          <a:ext cx="5015880" cy="370840"/>
        </p:xfrm>
        <a:graphic>
          <a:graphicData uri="http://schemas.openxmlformats.org/drawingml/2006/table">
            <a:tbl>
              <a:tblPr firstRow="1" bandRow="1">
                <a:tableStyleId>{5C22544A-7EE6-4342-B048-85BDC9FD1C3A}</a:tableStyleId>
              </a:tblPr>
              <a:tblGrid>
                <a:gridCol w="2507940"/>
                <a:gridCol w="2507940"/>
              </a:tblGrid>
              <a:tr h="370840">
                <a:tc>
                  <a:txBody>
                    <a:bodyPr/>
                    <a:lstStyle/>
                    <a:p>
                      <a:pPr marL="713232" lvl="1" indent="-457200" algn="ctr"/>
                      <a:r>
                        <a:rPr lang="en-GB" sz="1800" dirty="0" smtClean="0">
                          <a:solidFill>
                            <a:schemeClr val="tx1"/>
                          </a:solidFill>
                          <a:latin typeface="Calibri" pitchFamily="34" charset="0"/>
                          <a:cs typeface="Calibri" pitchFamily="34" charset="0"/>
                        </a:rPr>
                        <a:t>What is it?</a:t>
                      </a: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Adhering to Legislation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423570467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08112"/>
            <a:ext cx="8712968" cy="5445224"/>
          </a:xfrm>
        </p:spPr>
        <p:txBody>
          <a:bodyPr>
            <a:noAutofit/>
          </a:bodyPr>
          <a:lstStyle/>
          <a:p>
            <a:pPr marL="0" indent="0">
              <a:buNone/>
            </a:pPr>
            <a:r>
              <a:rPr lang="en-GB" sz="1800" b="1" dirty="0" smtClean="0"/>
              <a:t>What is protected by copyright? </a:t>
            </a:r>
          </a:p>
          <a:p>
            <a:pPr marL="0" indent="0">
              <a:buNone/>
            </a:pPr>
            <a:r>
              <a:rPr lang="en-GB" sz="1600" dirty="0" smtClean="0"/>
              <a:t>Copyright protects original literary, dramatic, musical and artistic works, published editions of works, sound recordings (including CDs), films (including videos and DVDs) and broadcasts. The creator of the material has the right to control the way their work can be used. Their rights cover such things as: </a:t>
            </a:r>
          </a:p>
          <a:p>
            <a:pPr marL="0" indent="0">
              <a:buNone/>
            </a:pPr>
            <a:endParaRPr lang="en-GB" sz="1600" dirty="0" smtClean="0"/>
          </a:p>
          <a:p>
            <a:pPr marL="0" indent="0">
              <a:buNone/>
            </a:pPr>
            <a:endParaRPr lang="en-GB" sz="1600" dirty="0" smtClean="0"/>
          </a:p>
          <a:p>
            <a:pPr marL="0" indent="0">
              <a:buNone/>
            </a:pPr>
            <a:endParaRPr lang="en-GB" sz="1600" dirty="0" smtClean="0"/>
          </a:p>
          <a:p>
            <a:pPr marL="0" indent="0">
              <a:buNone/>
            </a:pPr>
            <a:endParaRPr lang="en-GB" sz="1600" dirty="0" smtClean="0"/>
          </a:p>
          <a:p>
            <a:pPr marL="0" indent="0">
              <a:buNone/>
            </a:pPr>
            <a:r>
              <a:rPr lang="en-GB" sz="1600" dirty="0" smtClean="0"/>
              <a:t>So copyright is a type of ‘intellectual property’ and, like physical property, cannot usually be used without the owner’s permission. </a:t>
            </a:r>
          </a:p>
          <a:p>
            <a:pPr marL="0" indent="0">
              <a:buNone/>
            </a:pPr>
            <a:r>
              <a:rPr lang="en-GB" sz="1800" b="1" dirty="0" smtClean="0"/>
              <a:t>What about computer programs and material stored in computers? </a:t>
            </a:r>
          </a:p>
          <a:p>
            <a:pPr marL="0" indent="0">
              <a:buNone/>
            </a:pPr>
            <a:r>
              <a:rPr lang="en-GB" sz="1600" dirty="0" smtClean="0"/>
              <a:t>A computer program is protected as a literary work. </a:t>
            </a:r>
          </a:p>
          <a:p>
            <a:pPr marL="342900" indent="-342900">
              <a:buFont typeface="Wingdings" pitchFamily="2" charset="2"/>
              <a:buChar char="ü"/>
            </a:pPr>
            <a:r>
              <a:rPr lang="en-GB" sz="1600" dirty="0" smtClean="0"/>
              <a:t>Converting a program into or between computer languages and codes counts as ‘adapting’ a work </a:t>
            </a:r>
          </a:p>
          <a:p>
            <a:pPr marL="350838" indent="-342900">
              <a:buFont typeface="Wingdings" pitchFamily="2" charset="2"/>
              <a:buChar char="ü"/>
            </a:pPr>
            <a:r>
              <a:rPr lang="en-GB" sz="1600" dirty="0" smtClean="0"/>
              <a:t>Storing any work in a computer involves ‘copying’ the work</a:t>
            </a:r>
          </a:p>
          <a:p>
            <a:pPr marL="350838" indent="-342900">
              <a:buFont typeface="Wingdings" pitchFamily="2" charset="2"/>
              <a:buChar char="ü"/>
            </a:pPr>
            <a:r>
              <a:rPr lang="en-GB" sz="1600" dirty="0" smtClean="0"/>
              <a:t>Running a computer program or displaying work on a VDU will usually involve ‘copying’</a:t>
            </a:r>
          </a:p>
          <a:p>
            <a:pPr marL="0" indent="0">
              <a:buNone/>
            </a:pPr>
            <a:endParaRPr lang="en-GB" sz="1600" dirty="0" smtClean="0"/>
          </a:p>
        </p:txBody>
      </p:sp>
      <p:graphicFrame>
        <p:nvGraphicFramePr>
          <p:cNvPr id="9" name="Table 8"/>
          <p:cNvGraphicFramePr>
            <a:graphicFrameLocks noGrp="1"/>
          </p:cNvGraphicFramePr>
          <p:nvPr>
            <p:extLst>
              <p:ext uri="{D42A27DB-BD31-4B8C-83A1-F6EECF244321}">
                <p14:modId xmlns:p14="http://schemas.microsoft.com/office/powerpoint/2010/main" val="3708825384"/>
              </p:ext>
            </p:extLst>
          </p:nvPr>
        </p:nvGraphicFramePr>
        <p:xfrm>
          <a:off x="179512" y="2492896"/>
          <a:ext cx="8784978" cy="944880"/>
        </p:xfrm>
        <a:graphic>
          <a:graphicData uri="http://schemas.openxmlformats.org/drawingml/2006/table">
            <a:tbl>
              <a:tblPr firstRow="1" bandRow="1">
                <a:tableStyleId>{5C22544A-7EE6-4342-B048-85BDC9FD1C3A}</a:tableStyleId>
              </a:tblPr>
              <a:tblGrid>
                <a:gridCol w="1464163"/>
                <a:gridCol w="1464163"/>
                <a:gridCol w="1464163"/>
                <a:gridCol w="1464163"/>
                <a:gridCol w="1464163"/>
                <a:gridCol w="1464163"/>
              </a:tblGrid>
              <a:tr h="370840">
                <a:tc>
                  <a:txBody>
                    <a:bodyPr/>
                    <a:lstStyle/>
                    <a:p>
                      <a:pPr algn="ctr"/>
                      <a:r>
                        <a:rPr lang="en-GB" sz="1400" dirty="0" smtClean="0">
                          <a:solidFill>
                            <a:schemeClr val="tx1"/>
                          </a:solidFill>
                          <a:latin typeface="Calibri" pitchFamily="34" charset="0"/>
                          <a:cs typeface="Calibri" pitchFamily="34" charset="0"/>
                        </a:rPr>
                        <a:t>Copying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Adapting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Distributing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Communicating through Electronic means to the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Renting or Lending Copies to the Public </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Performing in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pic>
        <p:nvPicPr>
          <p:cNvPr id="10" name="Picture 9"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
        <p:nvSpPr>
          <p:cNvPr id="28" name="Title 1"/>
          <p:cNvSpPr>
            <a:spLocks noGrp="1"/>
          </p:cNvSpPr>
          <p:nvPr>
            <p:ph type="title"/>
          </p:nvPr>
        </p:nvSpPr>
        <p:spPr>
          <a:xfrm>
            <a:off x="971600" y="476672"/>
            <a:ext cx="7236296" cy="504056"/>
          </a:xfrm>
        </p:spPr>
        <p:txBody>
          <a:bodyPr>
            <a:normAutofit fontScale="90000"/>
          </a:bodyPr>
          <a:lstStyle/>
          <a:p>
            <a:r>
              <a:rPr lang="en-GB" dirty="0" smtClean="0"/>
              <a:t> 3 - Copyright Legislation</a:t>
            </a:r>
            <a:endParaRPr lang="en-US" dirty="0"/>
          </a:p>
        </p:txBody>
      </p:sp>
    </p:spTree>
    <p:extLst>
      <p:ext uri="{BB962C8B-B14F-4D97-AF65-F5344CB8AC3E}">
        <p14:creationId xmlns:p14="http://schemas.microsoft.com/office/powerpoint/2010/main" val="181715517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80120"/>
            <a:ext cx="8784976" cy="5445224"/>
          </a:xfrm>
        </p:spPr>
        <p:txBody>
          <a:bodyPr>
            <a:noAutofit/>
          </a:bodyPr>
          <a:lstStyle/>
          <a:p>
            <a:pPr marL="0" indent="0">
              <a:buNone/>
            </a:pPr>
            <a:r>
              <a:rPr lang="en-GB" sz="1800" b="1" dirty="0" smtClean="0"/>
              <a:t>Is material on the internet protected by copyright? </a:t>
            </a:r>
          </a:p>
          <a:p>
            <a:pPr marL="0" indent="0">
              <a:buNone/>
            </a:pPr>
            <a:r>
              <a:rPr lang="en-GB" sz="1600" dirty="0" smtClean="0"/>
              <a:t>Copyright material sent over the internet or stored on web servers will usually be protected in the same way as material recorded on other media. </a:t>
            </a:r>
          </a:p>
          <a:p>
            <a:pPr marL="342900" indent="-342900">
              <a:buFont typeface="Wingdings" pitchFamily="2" charset="2"/>
              <a:buChar char="ü"/>
            </a:pPr>
            <a:r>
              <a:rPr lang="en-GB" sz="1600" dirty="0" smtClean="0"/>
              <a:t>So if you want to put copyright material on the internet to distribute or download copyright material that others have put on the internet, you will need to make sure that you have permission from the people who own the rights in the material</a:t>
            </a:r>
          </a:p>
          <a:p>
            <a:endParaRPr lang="en-GB" sz="1600" b="1" dirty="0" smtClean="0"/>
          </a:p>
          <a:p>
            <a:pPr marL="0" indent="0">
              <a:buNone/>
            </a:pPr>
            <a:r>
              <a:rPr lang="en-GB" sz="1800" b="1" dirty="0" smtClean="0"/>
              <a:t>Does copyright have to be registered? </a:t>
            </a:r>
          </a:p>
          <a:p>
            <a:pPr marL="0" indent="0">
              <a:buNone/>
            </a:pPr>
            <a:r>
              <a:rPr lang="en-GB" sz="1600" dirty="0" smtClean="0"/>
              <a:t>Copyright protection in the UK is automatic </a:t>
            </a:r>
            <a:r>
              <a:rPr lang="en-GB" sz="1600" dirty="0" smtClean="0">
                <a:sym typeface="Wingdings" pitchFamily="2" charset="2"/>
              </a:rPr>
              <a:t> NO</a:t>
            </a:r>
            <a:r>
              <a:rPr lang="en-GB" sz="1600" dirty="0" smtClean="0"/>
              <a:t> registration system (NO </a:t>
            </a:r>
            <a:r>
              <a:rPr lang="en-GB" sz="1600" b="1" dirty="0" smtClean="0"/>
              <a:t>forms </a:t>
            </a:r>
            <a:r>
              <a:rPr lang="en-GB" sz="1600" dirty="0" smtClean="0"/>
              <a:t>to complete and NO </a:t>
            </a:r>
            <a:r>
              <a:rPr lang="en-GB" sz="1600" b="1" dirty="0" smtClean="0"/>
              <a:t>fees </a:t>
            </a:r>
            <a:r>
              <a:rPr lang="en-GB" sz="1600" dirty="0" smtClean="0"/>
              <a:t>to pay)</a:t>
            </a:r>
          </a:p>
          <a:p>
            <a:pPr marL="0" indent="0">
              <a:buNone/>
            </a:pPr>
            <a:endParaRPr lang="en-GB" sz="1600" dirty="0" smtClean="0"/>
          </a:p>
          <a:p>
            <a:pPr marL="0" indent="0">
              <a:buNone/>
            </a:pPr>
            <a:r>
              <a:rPr lang="en-GB" sz="1800" b="1" dirty="0" smtClean="0"/>
              <a:t>Does work have to be marked to claim copyright? </a:t>
            </a:r>
          </a:p>
          <a:p>
            <a:pPr marL="355600" indent="-355600">
              <a:buNone/>
            </a:pPr>
            <a:r>
              <a:rPr lang="en-GB" sz="1600" dirty="0" smtClean="0"/>
              <a:t>In some countries you must mark the work with the international © mark followed by the creator’s name and the year of creation. (Additional information could be included such as how far you are happy for others to use your copyright material without permission)</a:t>
            </a:r>
          </a:p>
          <a:p>
            <a:pPr marL="544513" indent="-342900">
              <a:buFont typeface="Wingdings" pitchFamily="2" charset="2"/>
              <a:buChar char="ü"/>
            </a:pPr>
            <a:r>
              <a:rPr lang="en-GB" sz="1600" dirty="0" smtClean="0"/>
              <a:t>Not necessary in the UK, but helps if action is taken when copyrighted m	materials is used without required permission</a:t>
            </a:r>
          </a:p>
        </p:txBody>
      </p:sp>
      <p:sp>
        <p:nvSpPr>
          <p:cNvPr id="27" name="Title 1"/>
          <p:cNvSpPr txBox="1">
            <a:spLocks/>
          </p:cNvSpPr>
          <p:nvPr/>
        </p:nvSpPr>
        <p:spPr>
          <a:xfrm>
            <a:off x="971600" y="476672"/>
            <a:ext cx="7236296" cy="504056"/>
          </a:xfrm>
          <a:prstGeom prst="rect">
            <a:avLst/>
          </a:prstGeom>
        </p:spPr>
        <p:txBody>
          <a:bodyPr vert="horz" lIns="0" tIns="0" rIns="0" bIns="0" rtlCol="0" anchor="b" anchorCtr="0">
            <a:normAutofit fontScale="900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 3 - Copyright Legislation</a:t>
            </a:r>
            <a:endParaRPr lang="en-US" dirty="0"/>
          </a:p>
        </p:txBody>
      </p:sp>
    </p:spTree>
    <p:extLst>
      <p:ext uri="{BB962C8B-B14F-4D97-AF65-F5344CB8AC3E}">
        <p14:creationId xmlns:p14="http://schemas.microsoft.com/office/powerpoint/2010/main" val="3728126391"/>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80120"/>
            <a:ext cx="8784976" cy="5445224"/>
          </a:xfrm>
        </p:spPr>
        <p:txBody>
          <a:bodyPr>
            <a:noAutofit/>
          </a:bodyPr>
          <a:lstStyle/>
          <a:p>
            <a:pPr marL="109728" indent="0">
              <a:buNone/>
            </a:pPr>
            <a:r>
              <a:rPr lang="en-GB" sz="1700" b="1" dirty="0" smtClean="0"/>
              <a:t>What the Law States – Part 1:</a:t>
            </a:r>
          </a:p>
          <a:p>
            <a:r>
              <a:rPr lang="en-GB" sz="1700" b="1" dirty="0" smtClean="0"/>
              <a:t>1 - Unauthorised </a:t>
            </a:r>
            <a:r>
              <a:rPr lang="en-GB" sz="1700" b="1" dirty="0"/>
              <a:t>access to computer material.</a:t>
            </a:r>
            <a:endParaRPr lang="en-GB" sz="1700" dirty="0" smtClean="0"/>
          </a:p>
          <a:p>
            <a:r>
              <a:rPr lang="en-GB" sz="1700" dirty="0" smtClean="0"/>
              <a:t>(</a:t>
            </a:r>
            <a:r>
              <a:rPr lang="en-GB" sz="1700" dirty="0"/>
              <a:t>1</a:t>
            </a:r>
            <a:r>
              <a:rPr lang="en-GB" sz="1700" dirty="0" smtClean="0"/>
              <a:t>)	A </a:t>
            </a:r>
            <a:r>
              <a:rPr lang="en-GB" sz="1700" dirty="0"/>
              <a:t>person is guilty of an offence if—</a:t>
            </a:r>
          </a:p>
          <a:p>
            <a:pPr lvl="1"/>
            <a:r>
              <a:rPr lang="en-GB" sz="1700" dirty="0"/>
              <a:t>(a</a:t>
            </a:r>
            <a:r>
              <a:rPr lang="en-GB" sz="1700" dirty="0" smtClean="0"/>
              <a:t>) he </a:t>
            </a:r>
            <a:r>
              <a:rPr lang="en-GB" sz="1700" dirty="0"/>
              <a:t>causes a computer to perform any function with intent to secure access to any program or data held in any </a:t>
            </a:r>
            <a:r>
              <a:rPr lang="en-GB" sz="1700" dirty="0" smtClean="0"/>
              <a:t>computer, </a:t>
            </a:r>
            <a:r>
              <a:rPr lang="en-GB" sz="1700" dirty="0"/>
              <a:t>or to enable any such access to be </a:t>
            </a:r>
            <a:r>
              <a:rPr lang="en-GB" sz="1700" dirty="0" smtClean="0"/>
              <a:t>secured;</a:t>
            </a:r>
            <a:endParaRPr lang="en-GB" sz="1700" dirty="0"/>
          </a:p>
          <a:p>
            <a:pPr lvl="1"/>
            <a:r>
              <a:rPr lang="en-GB" sz="1700" dirty="0"/>
              <a:t>(b</a:t>
            </a:r>
            <a:r>
              <a:rPr lang="en-GB" sz="1700" dirty="0" smtClean="0"/>
              <a:t>) the </a:t>
            </a:r>
            <a:r>
              <a:rPr lang="en-GB" sz="1700" dirty="0"/>
              <a:t>access he intends to </a:t>
            </a:r>
            <a:r>
              <a:rPr lang="en-GB" sz="1700" dirty="0" smtClean="0"/>
              <a:t>secure, </a:t>
            </a:r>
            <a:r>
              <a:rPr lang="en-GB" sz="1700" dirty="0"/>
              <a:t>or to enable to be secured</a:t>
            </a:r>
            <a:r>
              <a:rPr lang="en-GB" sz="1700" dirty="0" smtClean="0"/>
              <a:t>, </a:t>
            </a:r>
            <a:r>
              <a:rPr lang="en-GB" sz="1700" dirty="0"/>
              <a:t>is unauthorised; and</a:t>
            </a:r>
          </a:p>
          <a:p>
            <a:pPr lvl="1"/>
            <a:r>
              <a:rPr lang="en-GB" sz="1700" dirty="0"/>
              <a:t>(c</a:t>
            </a:r>
            <a:r>
              <a:rPr lang="en-GB" sz="1700" dirty="0" smtClean="0"/>
              <a:t>) he </a:t>
            </a:r>
            <a:r>
              <a:rPr lang="en-GB" sz="1700" dirty="0"/>
              <a:t>knows at the time when he causes the computer to perform the function that that is the case.</a:t>
            </a:r>
          </a:p>
          <a:p>
            <a:r>
              <a:rPr lang="en-GB" sz="1700" dirty="0"/>
              <a:t>(2</a:t>
            </a:r>
            <a:r>
              <a:rPr lang="en-GB" sz="1700" dirty="0" smtClean="0"/>
              <a:t>)	The </a:t>
            </a:r>
            <a:r>
              <a:rPr lang="en-GB" sz="1700" dirty="0"/>
              <a:t>intent a person has to have to commit an offence under this section need not be directed at—</a:t>
            </a:r>
          </a:p>
          <a:p>
            <a:pPr lvl="1"/>
            <a:r>
              <a:rPr lang="en-GB" sz="1700" dirty="0"/>
              <a:t>(a</a:t>
            </a:r>
            <a:r>
              <a:rPr lang="en-GB" sz="1700" dirty="0" smtClean="0"/>
              <a:t>)	any </a:t>
            </a:r>
            <a:r>
              <a:rPr lang="en-GB" sz="1700" dirty="0"/>
              <a:t>particular program or data;</a:t>
            </a:r>
          </a:p>
          <a:p>
            <a:pPr lvl="1"/>
            <a:r>
              <a:rPr lang="en-GB" sz="1700" dirty="0"/>
              <a:t>(b</a:t>
            </a:r>
            <a:r>
              <a:rPr lang="en-GB" sz="1700" dirty="0" smtClean="0"/>
              <a:t>)	a </a:t>
            </a:r>
            <a:r>
              <a:rPr lang="en-GB" sz="1700" dirty="0"/>
              <a:t>program or data of any particular kind; or</a:t>
            </a:r>
          </a:p>
          <a:p>
            <a:pPr lvl="1"/>
            <a:r>
              <a:rPr lang="en-GB" sz="1700" dirty="0"/>
              <a:t>(c</a:t>
            </a:r>
            <a:r>
              <a:rPr lang="en-GB" sz="1700" dirty="0" smtClean="0"/>
              <a:t>)	a </a:t>
            </a:r>
            <a:r>
              <a:rPr lang="en-GB" sz="1700" dirty="0"/>
              <a:t>program or data held in any particular computer.</a:t>
            </a:r>
          </a:p>
          <a:p>
            <a:r>
              <a:rPr lang="en-GB" sz="1700" dirty="0" smtClean="0"/>
              <a:t>(3) A </a:t>
            </a:r>
            <a:r>
              <a:rPr lang="en-GB" sz="1700" dirty="0"/>
              <a:t>person guilty of an offence under this section shall be liable—</a:t>
            </a:r>
          </a:p>
          <a:p>
            <a:pPr lvl="1"/>
            <a:r>
              <a:rPr lang="en-GB" sz="1700" dirty="0"/>
              <a:t>(a</a:t>
            </a:r>
            <a:r>
              <a:rPr lang="en-GB" sz="1700" dirty="0" smtClean="0"/>
              <a:t>) on </a:t>
            </a:r>
            <a:r>
              <a:rPr lang="en-GB" sz="1700" dirty="0"/>
              <a:t>summary conviction in England and Wales, to imprisonment for a term not exceeding 12 months </a:t>
            </a:r>
            <a:r>
              <a:rPr lang="en-GB" sz="1700" dirty="0" smtClean="0"/>
              <a:t>(6 months in Scotland) or </a:t>
            </a:r>
            <a:r>
              <a:rPr lang="en-GB" sz="1700" dirty="0"/>
              <a:t>to a fine not exceeding the statutory maximum or to </a:t>
            </a:r>
            <a:r>
              <a:rPr lang="en-GB" sz="1700" dirty="0" smtClean="0"/>
              <a:t>both</a:t>
            </a:r>
            <a:r>
              <a:rPr lang="en-GB" sz="1700" dirty="0"/>
              <a:t>.</a:t>
            </a:r>
          </a:p>
        </p:txBody>
      </p:sp>
      <p:sp>
        <p:nvSpPr>
          <p:cNvPr id="27" name="Title 1"/>
          <p:cNvSpPr txBox="1">
            <a:spLocks/>
          </p:cNvSpPr>
          <p:nvPr/>
        </p:nvSpPr>
        <p:spPr>
          <a:xfrm>
            <a:off x="1187624" y="476672"/>
            <a:ext cx="7236296" cy="504056"/>
          </a:xfrm>
          <a:prstGeom prst="rect">
            <a:avLst/>
          </a:prstGeom>
        </p:spPr>
        <p:txBody>
          <a:bodyPr vert="horz" lIns="0" tIns="0" rIns="0" bIns="0" rtlCol="0" anchor="b" anchorCtr="0">
            <a:normAutofit fontScale="900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4 – Computer Misuse Act 1990</a:t>
            </a:r>
            <a:endParaRPr lang="en-US" dirty="0"/>
          </a:p>
        </p:txBody>
      </p:sp>
    </p:spTree>
    <p:extLst>
      <p:ext uri="{BB962C8B-B14F-4D97-AF65-F5344CB8AC3E}">
        <p14:creationId xmlns:p14="http://schemas.microsoft.com/office/powerpoint/2010/main" val="352951382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80120"/>
            <a:ext cx="8784976" cy="5445224"/>
          </a:xfrm>
        </p:spPr>
        <p:txBody>
          <a:bodyPr>
            <a:noAutofit/>
          </a:bodyPr>
          <a:lstStyle/>
          <a:p>
            <a:pPr marL="109728" indent="0">
              <a:buNone/>
            </a:pPr>
            <a:r>
              <a:rPr lang="en-GB" sz="1700" b="1" dirty="0" smtClean="0"/>
              <a:t>What the Law States – Part 2:</a:t>
            </a:r>
          </a:p>
          <a:p>
            <a:r>
              <a:rPr lang="en-GB" sz="1700" b="1" dirty="0" smtClean="0"/>
              <a:t>2 - Unauthorised access with intent to commit or facilitate commission of further offences.</a:t>
            </a:r>
          </a:p>
          <a:p>
            <a:r>
              <a:rPr lang="en-GB" sz="1700" dirty="0" smtClean="0"/>
              <a:t>(1) A person is guilty of an offence under this section if he commits an offence under section 1 above (“the unauthorised access offence”) with intent—</a:t>
            </a:r>
          </a:p>
          <a:p>
            <a:pPr lvl="1"/>
            <a:r>
              <a:rPr lang="en-GB" sz="1700" dirty="0" smtClean="0"/>
              <a:t>(a) to commit an offence to which this section applies; or</a:t>
            </a:r>
          </a:p>
          <a:p>
            <a:pPr lvl="1"/>
            <a:r>
              <a:rPr lang="en-GB" sz="1700" dirty="0" smtClean="0"/>
              <a:t>(b) to facilitate the commission of such an offence (whether by himself or by any other person);</a:t>
            </a:r>
          </a:p>
          <a:p>
            <a:r>
              <a:rPr lang="en-GB" sz="1700" dirty="0" smtClean="0"/>
              <a:t>(2) It is immaterial for the purposes of this section whether the further offence is to be committed on the same occasion as the unauthorised access offence or on any future occasion.</a:t>
            </a:r>
          </a:p>
          <a:p>
            <a:r>
              <a:rPr lang="en-GB" sz="1700" dirty="0" smtClean="0"/>
              <a:t>(4) A person may be guilty of an offence under this section even though the facts are such that the commission of the further offence is impossible.</a:t>
            </a:r>
          </a:p>
          <a:p>
            <a:r>
              <a:rPr lang="en-GB" sz="1700" dirty="0" smtClean="0"/>
              <a:t>(5) A person guilty of an offence under this section shall be liable—</a:t>
            </a:r>
          </a:p>
          <a:p>
            <a:pPr lvl="1"/>
            <a:r>
              <a:rPr lang="en-GB" sz="1700" dirty="0" smtClean="0"/>
              <a:t>(a) on summary conviction in England and Wales, to imprisonment for a term not exceeding 12 months (6 months in Scotland) or to a fine not exceeding the statutory maximum or to both.</a:t>
            </a:r>
            <a:endParaRPr lang="en-GB" sz="1700" dirty="0"/>
          </a:p>
        </p:txBody>
      </p:sp>
      <p:sp>
        <p:nvSpPr>
          <p:cNvPr id="27" name="Title 1"/>
          <p:cNvSpPr txBox="1">
            <a:spLocks/>
          </p:cNvSpPr>
          <p:nvPr/>
        </p:nvSpPr>
        <p:spPr>
          <a:xfrm>
            <a:off x="1187624" y="476672"/>
            <a:ext cx="7236296" cy="504056"/>
          </a:xfrm>
          <a:prstGeom prst="rect">
            <a:avLst/>
          </a:prstGeom>
        </p:spPr>
        <p:txBody>
          <a:bodyPr vert="horz" lIns="0" tIns="0" rIns="0" bIns="0" rtlCol="0" anchor="b" anchorCtr="0">
            <a:normAutofit fontScale="900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4 – Computer Misuse Act 1990</a:t>
            </a:r>
            <a:endParaRPr lang="en-US" dirty="0"/>
          </a:p>
        </p:txBody>
      </p:sp>
    </p:spTree>
    <p:extLst>
      <p:ext uri="{BB962C8B-B14F-4D97-AF65-F5344CB8AC3E}">
        <p14:creationId xmlns:p14="http://schemas.microsoft.com/office/powerpoint/2010/main" val="429477550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80120"/>
            <a:ext cx="8784976" cy="5445224"/>
          </a:xfrm>
        </p:spPr>
        <p:txBody>
          <a:bodyPr>
            <a:noAutofit/>
          </a:bodyPr>
          <a:lstStyle/>
          <a:p>
            <a:pPr marL="109728" indent="0">
              <a:buNone/>
            </a:pPr>
            <a:r>
              <a:rPr lang="en-GB" sz="1750" b="1" dirty="0" smtClean="0"/>
              <a:t>What the Law States – Part 3:</a:t>
            </a:r>
          </a:p>
          <a:p>
            <a:r>
              <a:rPr lang="en-GB" sz="1750" b="1" dirty="0" smtClean="0"/>
              <a:t>3 Unauthorised </a:t>
            </a:r>
            <a:r>
              <a:rPr lang="en-GB" sz="1750" b="1" dirty="0"/>
              <a:t>acts with intent to impair, or with recklessness as to impairing, operation of computer</a:t>
            </a:r>
            <a:r>
              <a:rPr lang="en-GB" sz="1750" b="1" dirty="0" smtClean="0"/>
              <a:t>,</a:t>
            </a:r>
            <a:endParaRPr lang="en-GB" sz="1750" b="1" dirty="0"/>
          </a:p>
          <a:p>
            <a:r>
              <a:rPr lang="en-GB" sz="1750" dirty="0"/>
              <a:t>(1</a:t>
            </a:r>
            <a:r>
              <a:rPr lang="en-GB" sz="1750" dirty="0" smtClean="0"/>
              <a:t>)	A </a:t>
            </a:r>
            <a:r>
              <a:rPr lang="en-GB" sz="1750" dirty="0"/>
              <a:t>person is guilty of an offence if—</a:t>
            </a:r>
          </a:p>
          <a:p>
            <a:pPr lvl="1"/>
            <a:r>
              <a:rPr lang="en-GB" sz="1750" dirty="0"/>
              <a:t>(a</a:t>
            </a:r>
            <a:r>
              <a:rPr lang="en-GB" sz="1750" dirty="0" smtClean="0"/>
              <a:t>) he </a:t>
            </a:r>
            <a:r>
              <a:rPr lang="en-GB" sz="1750" dirty="0"/>
              <a:t>does any unauthorised act in relation to a computer;</a:t>
            </a:r>
          </a:p>
          <a:p>
            <a:pPr lvl="1"/>
            <a:r>
              <a:rPr lang="en-GB" sz="1750" dirty="0"/>
              <a:t>(b</a:t>
            </a:r>
            <a:r>
              <a:rPr lang="en-GB" sz="1750" dirty="0" smtClean="0"/>
              <a:t>) at </a:t>
            </a:r>
            <a:r>
              <a:rPr lang="en-GB" sz="1750" dirty="0"/>
              <a:t>the time when he does the act he knows that it is unauthorised; and</a:t>
            </a:r>
          </a:p>
          <a:p>
            <a:r>
              <a:rPr lang="en-GB" sz="1750" dirty="0" smtClean="0"/>
              <a:t>(</a:t>
            </a:r>
            <a:r>
              <a:rPr lang="en-GB" sz="1750" dirty="0"/>
              <a:t>2</a:t>
            </a:r>
            <a:r>
              <a:rPr lang="en-GB" sz="1750" dirty="0" smtClean="0"/>
              <a:t>)	This </a:t>
            </a:r>
            <a:r>
              <a:rPr lang="en-GB" sz="1750" dirty="0"/>
              <a:t>subsection applies if the person intends by doing the act—</a:t>
            </a:r>
          </a:p>
          <a:p>
            <a:pPr lvl="1"/>
            <a:r>
              <a:rPr lang="en-GB" sz="1750" dirty="0"/>
              <a:t>(</a:t>
            </a:r>
            <a:r>
              <a:rPr lang="en-GB" sz="1750" dirty="0" smtClean="0"/>
              <a:t>a) to </a:t>
            </a:r>
            <a:r>
              <a:rPr lang="en-GB" sz="1750" dirty="0"/>
              <a:t>impair the operation of any computer;</a:t>
            </a:r>
          </a:p>
          <a:p>
            <a:pPr lvl="1"/>
            <a:r>
              <a:rPr lang="en-GB" sz="1750" dirty="0"/>
              <a:t>(b</a:t>
            </a:r>
            <a:r>
              <a:rPr lang="en-GB" sz="1750" dirty="0" smtClean="0"/>
              <a:t>) to </a:t>
            </a:r>
            <a:r>
              <a:rPr lang="en-GB" sz="1750" dirty="0"/>
              <a:t>prevent or hinder access to any program or data held in any computer;</a:t>
            </a:r>
          </a:p>
          <a:p>
            <a:pPr lvl="1"/>
            <a:r>
              <a:rPr lang="en-GB" sz="1750" dirty="0"/>
              <a:t>(c</a:t>
            </a:r>
            <a:r>
              <a:rPr lang="en-GB" sz="1750" dirty="0" smtClean="0"/>
              <a:t>) to </a:t>
            </a:r>
            <a:r>
              <a:rPr lang="en-GB" sz="1750" dirty="0"/>
              <a:t>impair the operation of any such program or the reliability of any such </a:t>
            </a:r>
            <a:r>
              <a:rPr lang="en-GB" sz="1750" dirty="0" smtClean="0"/>
              <a:t>data</a:t>
            </a:r>
            <a:endParaRPr lang="en-GB" sz="1750" dirty="0"/>
          </a:p>
          <a:p>
            <a:r>
              <a:rPr lang="en-GB" sz="1750" dirty="0" smtClean="0"/>
              <a:t>(3) A </a:t>
            </a:r>
            <a:r>
              <a:rPr lang="en-GB" sz="1750" dirty="0"/>
              <a:t>person guilty of an offence under this section shall be liable—</a:t>
            </a:r>
          </a:p>
          <a:p>
            <a:pPr lvl="1"/>
            <a:r>
              <a:rPr lang="en-GB" sz="1750" dirty="0"/>
              <a:t>(a</a:t>
            </a:r>
            <a:r>
              <a:rPr lang="en-GB" sz="1750" dirty="0" smtClean="0"/>
              <a:t>) on </a:t>
            </a:r>
            <a:r>
              <a:rPr lang="en-GB" sz="1750" dirty="0"/>
              <a:t>summary conviction in England and Wales, to imprisonment for a term not exceeding 12 months </a:t>
            </a:r>
            <a:r>
              <a:rPr lang="en-GB" sz="1750" dirty="0" smtClean="0"/>
              <a:t>(6 months in Scotland) or </a:t>
            </a:r>
            <a:r>
              <a:rPr lang="en-GB" sz="1750" dirty="0"/>
              <a:t>to a fine not exceeding the statutory maximum or to both;</a:t>
            </a:r>
          </a:p>
          <a:p>
            <a:pPr lvl="1"/>
            <a:r>
              <a:rPr lang="en-GB" sz="1750" dirty="0" smtClean="0"/>
              <a:t>(b) on </a:t>
            </a:r>
            <a:r>
              <a:rPr lang="en-GB" sz="1750" dirty="0"/>
              <a:t>conviction on indictment, to imprisonment for a term not exceeding ten years or to a fine or to </a:t>
            </a:r>
            <a:r>
              <a:rPr lang="en-GB" sz="1750" dirty="0" smtClean="0"/>
              <a:t>both</a:t>
            </a:r>
            <a:endParaRPr lang="en-GB" sz="1750" dirty="0"/>
          </a:p>
        </p:txBody>
      </p:sp>
      <p:sp>
        <p:nvSpPr>
          <p:cNvPr id="27" name="Title 1"/>
          <p:cNvSpPr txBox="1">
            <a:spLocks/>
          </p:cNvSpPr>
          <p:nvPr/>
        </p:nvSpPr>
        <p:spPr>
          <a:xfrm>
            <a:off x="1187624" y="476672"/>
            <a:ext cx="7236296" cy="504056"/>
          </a:xfrm>
          <a:prstGeom prst="rect">
            <a:avLst/>
          </a:prstGeom>
        </p:spPr>
        <p:txBody>
          <a:bodyPr vert="horz" lIns="0" tIns="0" rIns="0" bIns="0" rtlCol="0" anchor="b" anchorCtr="0">
            <a:normAutofit fontScale="900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4 – Computer Misuse Act 1990</a:t>
            </a:r>
            <a:endParaRPr lang="en-US" dirty="0"/>
          </a:p>
        </p:txBody>
      </p:sp>
    </p:spTree>
    <p:extLst>
      <p:ext uri="{BB962C8B-B14F-4D97-AF65-F5344CB8AC3E}">
        <p14:creationId xmlns:p14="http://schemas.microsoft.com/office/powerpoint/2010/main" val="2115334237"/>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124744"/>
            <a:ext cx="8684231" cy="5163616"/>
          </a:xfrm>
        </p:spPr>
        <p:txBody>
          <a:bodyPr>
            <a:noAutofit/>
          </a:bodyPr>
          <a:lstStyle/>
          <a:p>
            <a:pPr marL="109728" indent="0">
              <a:buNone/>
            </a:pPr>
            <a:r>
              <a:rPr lang="en-GB" sz="1600" b="1" dirty="0"/>
              <a:t>Introduction</a:t>
            </a:r>
          </a:p>
          <a:p>
            <a:r>
              <a:rPr lang="en-GB" sz="1600" dirty="0" smtClean="0"/>
              <a:t>Hacking </a:t>
            </a:r>
            <a:r>
              <a:rPr lang="en-GB" sz="1600" dirty="0"/>
              <a:t>has been around almost as long as the Internet; some people just love to </a:t>
            </a:r>
            <a:r>
              <a:rPr lang="en-GB" sz="1600" dirty="0" smtClean="0"/>
              <a:t>try </a:t>
            </a:r>
            <a:r>
              <a:rPr lang="en-GB" sz="1600" dirty="0"/>
              <a:t>and break into a computer system.</a:t>
            </a:r>
          </a:p>
          <a:p>
            <a:r>
              <a:rPr lang="en-GB" sz="1600" dirty="0" smtClean="0"/>
              <a:t>Prior </a:t>
            </a:r>
            <a:r>
              <a:rPr lang="en-GB" sz="1600" dirty="0"/>
              <a:t>to 1990, there was no legislation in place to tackle the problems caused </a:t>
            </a:r>
            <a:r>
              <a:rPr lang="en-GB" sz="1600" dirty="0" smtClean="0"/>
              <a:t>by </a:t>
            </a:r>
            <a:r>
              <a:rPr lang="en-GB" sz="1600" dirty="0"/>
              <a:t>hacking. Although everyone knew that it was wrong and should be against the </a:t>
            </a:r>
            <a:r>
              <a:rPr lang="en-GB" sz="1600" dirty="0" smtClean="0"/>
              <a:t>law</a:t>
            </a:r>
            <a:r>
              <a:rPr lang="en-GB" sz="1600" dirty="0"/>
              <a:t>, there was nothing that anyone could do about it.</a:t>
            </a:r>
          </a:p>
          <a:p>
            <a:r>
              <a:rPr lang="en-GB" sz="1600" dirty="0" smtClean="0"/>
              <a:t>As </a:t>
            </a:r>
            <a:r>
              <a:rPr lang="en-GB" sz="1600" dirty="0"/>
              <a:t>the problem grew, it became apparent that specific legislation was </a:t>
            </a:r>
            <a:r>
              <a:rPr lang="en-GB" sz="1600" dirty="0" smtClean="0"/>
              <a:t>needed </a:t>
            </a:r>
            <a:r>
              <a:rPr lang="en-GB" sz="1600" dirty="0"/>
              <a:t>to </a:t>
            </a:r>
            <a:r>
              <a:rPr lang="en-GB" sz="1600" dirty="0" smtClean="0"/>
              <a:t>enable </a:t>
            </a:r>
            <a:r>
              <a:rPr lang="en-GB" sz="1600" dirty="0"/>
              <a:t>hackers to be prosecuted under the </a:t>
            </a:r>
            <a:r>
              <a:rPr lang="en-GB" sz="1600" dirty="0" smtClean="0"/>
              <a:t>law. So</a:t>
            </a:r>
            <a:r>
              <a:rPr lang="en-GB" sz="1600" dirty="0"/>
              <a:t>, in 1990, the Computer Misuse Act was passed.</a:t>
            </a:r>
          </a:p>
          <a:p>
            <a:r>
              <a:rPr lang="en-GB" sz="1600" dirty="0" smtClean="0"/>
              <a:t>The </a:t>
            </a:r>
            <a:r>
              <a:rPr lang="en-GB" sz="1600" dirty="0"/>
              <a:t>Computer Misuse Act (1990) recognised the following new offences:</a:t>
            </a:r>
          </a:p>
          <a:p>
            <a:pPr lvl="1"/>
            <a:r>
              <a:rPr lang="en-GB" sz="1600" dirty="0" smtClean="0"/>
              <a:t>Unauthorised </a:t>
            </a:r>
            <a:r>
              <a:rPr lang="en-GB" sz="1600" dirty="0"/>
              <a:t>access to computer </a:t>
            </a:r>
            <a:r>
              <a:rPr lang="en-GB" sz="1600" dirty="0" smtClean="0"/>
              <a:t>material</a:t>
            </a:r>
          </a:p>
          <a:p>
            <a:pPr lvl="1"/>
            <a:r>
              <a:rPr lang="en-GB" sz="1600" dirty="0" smtClean="0"/>
              <a:t>Unauthorised </a:t>
            </a:r>
            <a:r>
              <a:rPr lang="en-GB" sz="1600" dirty="0"/>
              <a:t>access with intent to commit or facilitate a </a:t>
            </a:r>
            <a:r>
              <a:rPr lang="en-GB" sz="1600" dirty="0" smtClean="0"/>
              <a:t>crime</a:t>
            </a:r>
          </a:p>
          <a:p>
            <a:pPr lvl="1"/>
            <a:r>
              <a:rPr lang="en-GB" sz="1600" dirty="0" smtClean="0"/>
              <a:t>Unauthorised </a:t>
            </a:r>
            <a:r>
              <a:rPr lang="en-GB" sz="1600" dirty="0"/>
              <a:t>modification of computer </a:t>
            </a:r>
            <a:r>
              <a:rPr lang="en-GB" sz="1600" dirty="0" smtClean="0"/>
              <a:t>material.</a:t>
            </a:r>
          </a:p>
          <a:p>
            <a:pPr lvl="1"/>
            <a:r>
              <a:rPr lang="en-GB" sz="1600" dirty="0" smtClean="0"/>
              <a:t>Making</a:t>
            </a:r>
            <a:r>
              <a:rPr lang="en-GB" sz="1600" dirty="0"/>
              <a:t>, supplying or obtaining anything which can be used in computer misuse </a:t>
            </a:r>
            <a:r>
              <a:rPr lang="en-GB" sz="1600" dirty="0" smtClean="0"/>
              <a:t>offences.</a:t>
            </a:r>
          </a:p>
          <a:p>
            <a:pPr marL="393192" lvl="1" indent="0">
              <a:buNone/>
            </a:pPr>
            <a:r>
              <a:rPr lang="en-GB" sz="1600" dirty="0" smtClean="0"/>
              <a:t>Task 4 – P3.Identify </a:t>
            </a:r>
            <a:r>
              <a:rPr lang="en-GB" sz="1600" dirty="0"/>
              <a:t>the impact they might have on the business and individuals, with examples of various different businesses</a:t>
            </a:r>
          </a:p>
          <a:p>
            <a:pPr marL="0" indent="0">
              <a:lnSpc>
                <a:spcPct val="120000"/>
              </a:lnSpc>
              <a:buNone/>
            </a:pPr>
            <a:r>
              <a:rPr lang="en-GB" sz="1600" b="1" dirty="0"/>
              <a:t>Task </a:t>
            </a:r>
            <a:r>
              <a:rPr lang="en-GB" sz="1600" b="1" dirty="0" smtClean="0"/>
              <a:t>4 </a:t>
            </a:r>
            <a:r>
              <a:rPr lang="en-GB" sz="1600" b="1" dirty="0"/>
              <a:t>(</a:t>
            </a:r>
            <a:r>
              <a:rPr lang="en-GB" sz="1600" b="1" dirty="0" smtClean="0"/>
              <a:t>P3.4)</a:t>
            </a:r>
            <a:r>
              <a:rPr lang="en-GB" sz="1600" dirty="0" smtClean="0"/>
              <a:t> </a:t>
            </a:r>
            <a:r>
              <a:rPr lang="en-GB" sz="1600" dirty="0"/>
              <a:t>- Produce a </a:t>
            </a:r>
            <a:r>
              <a:rPr lang="en-GB" sz="1600" b="1" dirty="0"/>
              <a:t>report</a:t>
            </a:r>
            <a:r>
              <a:rPr lang="en-GB" sz="1600" dirty="0"/>
              <a:t> describing the </a:t>
            </a:r>
            <a:r>
              <a:rPr lang="en-GB" sz="1600" dirty="0" smtClean="0"/>
              <a:t>Computer Misuse Act, and what protections for companies it provides.</a:t>
            </a:r>
            <a:endParaRPr lang="en-GB" sz="1600" dirty="0"/>
          </a:p>
        </p:txBody>
      </p:sp>
      <p:sp>
        <p:nvSpPr>
          <p:cNvPr id="3" name="Title 2"/>
          <p:cNvSpPr>
            <a:spLocks noGrp="1"/>
          </p:cNvSpPr>
          <p:nvPr>
            <p:ph type="title"/>
          </p:nvPr>
        </p:nvSpPr>
        <p:spPr>
          <a:xfrm>
            <a:off x="467544" y="476672"/>
            <a:ext cx="8229600" cy="648072"/>
          </a:xfrm>
        </p:spPr>
        <p:txBody>
          <a:bodyPr>
            <a:normAutofit/>
          </a:bodyPr>
          <a:lstStyle/>
          <a:p>
            <a:r>
              <a:rPr lang="en-GB" sz="4000" dirty="0"/>
              <a:t>4 – Computer Misuse Act </a:t>
            </a:r>
            <a:r>
              <a:rPr lang="en-GB" sz="4000" dirty="0" smtClean="0"/>
              <a:t>1990</a:t>
            </a:r>
            <a:endParaRPr lang="en-GB" sz="4000" dirty="0"/>
          </a:p>
        </p:txBody>
      </p:sp>
    </p:spTree>
    <p:extLst>
      <p:ext uri="{BB962C8B-B14F-4D97-AF65-F5344CB8AC3E}">
        <p14:creationId xmlns:p14="http://schemas.microsoft.com/office/powerpoint/2010/main" val="3060882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124744"/>
            <a:ext cx="8684231" cy="5307632"/>
          </a:xfrm>
        </p:spPr>
        <p:txBody>
          <a:bodyPr>
            <a:normAutofit fontScale="70000" lnSpcReduction="20000"/>
          </a:bodyPr>
          <a:lstStyle/>
          <a:p>
            <a:r>
              <a:rPr lang="en-GB" dirty="0" smtClean="0"/>
              <a:t>At the end of the day the Computer Misuse Act is there to prevent unauthorised access or damage. The things that it covers without mentioning the names include Viruses (creating and planting), Hacking (internally and externally) DDOS, Spam and Junk emails, directed damage to systems with the intent on causing any slowdown or hindrance to companies.</a:t>
            </a:r>
          </a:p>
          <a:p>
            <a:r>
              <a:rPr lang="en-GB" dirty="0" smtClean="0"/>
              <a:t>Despite the 30 years of attempting stopping, hacking and Viruses still happen to this day. Virus checkers, firewalls, constant upgrades and preventative measures like SSL still have weaknesses that can leave </a:t>
            </a:r>
            <a:r>
              <a:rPr lang="en-GB" dirty="0"/>
              <a:t>companies </a:t>
            </a:r>
            <a:r>
              <a:rPr lang="en-GB" dirty="0" smtClean="0"/>
              <a:t>vulnerable.</a:t>
            </a:r>
          </a:p>
          <a:p>
            <a:r>
              <a:rPr lang="en-GB" dirty="0" smtClean="0"/>
              <a:t>The Computer Misuse Act does not prevent the damage but is there to punish those caught. The Act only applies to Britain, every other country has their own versions but some countries do not have any.</a:t>
            </a:r>
          </a:p>
          <a:p>
            <a:pPr lvl="0"/>
            <a:r>
              <a:rPr lang="en-GB" b="1" dirty="0" smtClean="0"/>
              <a:t>Task 5 – P3.5 </a:t>
            </a:r>
            <a:r>
              <a:rPr lang="en-GB" dirty="0" smtClean="0"/>
              <a:t>- </a:t>
            </a:r>
            <a:r>
              <a:rPr lang="en-GB" dirty="0"/>
              <a:t>Identify the impact </a:t>
            </a:r>
            <a:r>
              <a:rPr lang="en-GB" dirty="0" smtClean="0"/>
              <a:t>Viruses, Hacking, Spam and attacks </a:t>
            </a:r>
            <a:r>
              <a:rPr lang="en-GB" dirty="0"/>
              <a:t>might have on </a:t>
            </a:r>
            <a:r>
              <a:rPr lang="en-GB" dirty="0" smtClean="0"/>
              <a:t>2 selected businesses, </a:t>
            </a:r>
            <a:r>
              <a:rPr lang="en-GB" dirty="0"/>
              <a:t>with </a:t>
            </a:r>
            <a:r>
              <a:rPr lang="en-GB" dirty="0" smtClean="0"/>
              <a:t>evidenced examples.</a:t>
            </a:r>
          </a:p>
          <a:p>
            <a:r>
              <a:rPr lang="en-GB" b="1" dirty="0"/>
              <a:t>Task </a:t>
            </a:r>
            <a:r>
              <a:rPr lang="en-GB" b="1" dirty="0" smtClean="0"/>
              <a:t>6 </a:t>
            </a:r>
            <a:r>
              <a:rPr lang="en-GB" b="1" dirty="0"/>
              <a:t>– D1.1 –</a:t>
            </a:r>
            <a:r>
              <a:rPr lang="en-GB" dirty="0"/>
              <a:t> Compare the </a:t>
            </a:r>
            <a:r>
              <a:rPr lang="en-GB" dirty="0" smtClean="0"/>
              <a:t>legal </a:t>
            </a:r>
            <a:r>
              <a:rPr lang="en-GB" dirty="0"/>
              <a:t>implications </a:t>
            </a:r>
            <a:r>
              <a:rPr lang="en-GB" dirty="0" smtClean="0"/>
              <a:t>and </a:t>
            </a:r>
            <a:r>
              <a:rPr lang="en-GB" dirty="0"/>
              <a:t>how this would have an impact on you two companies, with examples</a:t>
            </a:r>
            <a:r>
              <a:rPr lang="en-GB" dirty="0" smtClean="0"/>
              <a:t>.</a:t>
            </a:r>
            <a:endParaRPr lang="en-GB" dirty="0"/>
          </a:p>
          <a:p>
            <a:endParaRPr lang="en-GB" dirty="0"/>
          </a:p>
        </p:txBody>
      </p:sp>
      <p:sp>
        <p:nvSpPr>
          <p:cNvPr id="4" name="Title 1"/>
          <p:cNvSpPr txBox="1">
            <a:spLocks/>
          </p:cNvSpPr>
          <p:nvPr/>
        </p:nvSpPr>
        <p:spPr>
          <a:xfrm>
            <a:off x="971600" y="476672"/>
            <a:ext cx="7236296" cy="504056"/>
          </a:xfrm>
          <a:prstGeom prst="rect">
            <a:avLst/>
          </a:prstGeom>
        </p:spPr>
        <p:txBody>
          <a:bodyPr vert="horz" lIns="0" tIns="0" rIns="0" bIns="0" rtlCol="0" anchor="b" anchorCtr="0">
            <a:normAutofit fontScale="90000" lnSpcReduction="20000"/>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dirty="0" smtClean="0"/>
              <a:t>4 – Computer Misuse Act 1990</a:t>
            </a: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2580403289"/>
              </p:ext>
            </p:extLst>
          </p:nvPr>
        </p:nvGraphicFramePr>
        <p:xfrm>
          <a:off x="611560" y="5805264"/>
          <a:ext cx="8064898" cy="370840"/>
        </p:xfrm>
        <a:graphic>
          <a:graphicData uri="http://schemas.openxmlformats.org/drawingml/2006/table">
            <a:tbl>
              <a:tblPr firstRow="1" bandRow="1">
                <a:tableStyleId>{5C22544A-7EE6-4342-B048-85BDC9FD1C3A}</a:tableStyleId>
              </a:tblPr>
              <a:tblGrid>
                <a:gridCol w="1944216"/>
                <a:gridCol w="2952328"/>
                <a:gridCol w="1368152"/>
                <a:gridCol w="1800202"/>
              </a:tblGrid>
              <a:tr h="370840">
                <a:tc>
                  <a:txBody>
                    <a:bodyPr/>
                    <a:lstStyle/>
                    <a:p>
                      <a:pPr algn="ctr"/>
                      <a:r>
                        <a:rPr lang="en-GB" sz="1400" dirty="0" smtClean="0"/>
                        <a:t>Data Protection</a:t>
                      </a:r>
                      <a:endParaRPr lang="en-GB" sz="1400" dirty="0"/>
                    </a:p>
                  </a:txBody>
                  <a:tcPr/>
                </a:tc>
                <a:tc>
                  <a:txBody>
                    <a:bodyPr/>
                    <a:lstStyle/>
                    <a:p>
                      <a:pPr algn="ctr"/>
                      <a:r>
                        <a:rPr lang="en-GB" sz="1400" dirty="0" smtClean="0"/>
                        <a:t>Freedom of Information</a:t>
                      </a:r>
                      <a:endParaRPr lang="en-GB" sz="1400" dirty="0"/>
                    </a:p>
                  </a:txBody>
                  <a:tcPr/>
                </a:tc>
                <a:tc>
                  <a:txBody>
                    <a:bodyPr/>
                    <a:lstStyle/>
                    <a:p>
                      <a:pPr algn="ctr"/>
                      <a:r>
                        <a:rPr lang="en-GB" sz="1400" dirty="0" smtClean="0"/>
                        <a:t>Copyright</a:t>
                      </a:r>
                      <a:endParaRPr lang="en-GB" sz="1400" dirty="0"/>
                    </a:p>
                  </a:txBody>
                  <a:tcPr/>
                </a:tc>
                <a:tc>
                  <a:txBody>
                    <a:bodyPr/>
                    <a:lstStyle/>
                    <a:p>
                      <a:pPr algn="ctr"/>
                      <a:r>
                        <a:rPr lang="en-GB" sz="1400" dirty="0" smtClean="0"/>
                        <a:t>Data Misuse</a:t>
                      </a:r>
                      <a:endParaRPr lang="en-GB" sz="1400" dirty="0"/>
                    </a:p>
                  </a:txBody>
                  <a:tcPr/>
                </a:tc>
              </a:tr>
            </a:tbl>
          </a:graphicData>
        </a:graphic>
      </p:graphicFrame>
    </p:spTree>
    <p:extLst>
      <p:ext uri="{BB962C8B-B14F-4D97-AF65-F5344CB8AC3E}">
        <p14:creationId xmlns:p14="http://schemas.microsoft.com/office/powerpoint/2010/main" val="7935742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268760"/>
            <a:ext cx="8684231" cy="5163616"/>
          </a:xfrm>
        </p:spPr>
        <p:txBody>
          <a:bodyPr>
            <a:normAutofit fontScale="85000" lnSpcReduction="20000"/>
          </a:bodyPr>
          <a:lstStyle/>
          <a:p>
            <a:pPr marL="109728" indent="0">
              <a:buNone/>
            </a:pPr>
            <a:r>
              <a:rPr lang="en-GB" dirty="0" smtClean="0"/>
              <a:t>The legal issues surrounding the use, storage, abuse and malpractice are well known but there are other issues that companies should take into consideration when it comes to the treatment of their corporate information. Legally companies have to pay tax but can get away with it through loopholes. Ethically they should pay tax, the human cost of tax avoidance is huge, hospitals, care, education etc. Legally investors run up debts at banks in order to make more money but ethically it is our money they gamble and the banks money if they profit. In our heads there is a line that is drawn that is the difference between legal and ethical, </a:t>
            </a:r>
            <a:r>
              <a:rPr lang="en-GB" dirty="0"/>
              <a:t>what we can do and what we should </a:t>
            </a:r>
            <a:r>
              <a:rPr lang="en-GB" dirty="0" smtClean="0"/>
              <a:t>do.</a:t>
            </a:r>
          </a:p>
          <a:p>
            <a:r>
              <a:rPr lang="en-GB" dirty="0" smtClean="0"/>
              <a:t>Examples </a:t>
            </a:r>
            <a:r>
              <a:rPr lang="en-GB" dirty="0"/>
              <a:t>of ethical issues </a:t>
            </a:r>
            <a:r>
              <a:rPr lang="en-GB" dirty="0" smtClean="0"/>
              <a:t>that do not necessarily impact on legality when it comes to the use of information include </a:t>
            </a:r>
            <a:r>
              <a:rPr lang="en-GB" dirty="0"/>
              <a:t>whistle blowing, disability, </a:t>
            </a:r>
            <a:r>
              <a:rPr lang="en-GB" dirty="0" smtClean="0"/>
              <a:t>and how companies use </a:t>
            </a:r>
            <a:r>
              <a:rPr lang="en-GB" dirty="0"/>
              <a:t>of </a:t>
            </a:r>
            <a:r>
              <a:rPr lang="en-GB" dirty="0" smtClean="0"/>
              <a:t>information in their daily business functions.</a:t>
            </a:r>
            <a:endParaRPr lang="en-GB" dirty="0"/>
          </a:p>
        </p:txBody>
      </p:sp>
      <p:sp>
        <p:nvSpPr>
          <p:cNvPr id="3" name="Title 2"/>
          <p:cNvSpPr>
            <a:spLocks noGrp="1"/>
          </p:cNvSpPr>
          <p:nvPr>
            <p:ph type="title"/>
          </p:nvPr>
        </p:nvSpPr>
        <p:spPr>
          <a:xfrm>
            <a:off x="467544" y="476672"/>
            <a:ext cx="8229600" cy="706090"/>
          </a:xfrm>
        </p:spPr>
        <p:txBody>
          <a:bodyPr/>
          <a:lstStyle/>
          <a:p>
            <a:r>
              <a:rPr lang="en-GB" dirty="0" smtClean="0"/>
              <a:t>5 – Ethical Issues</a:t>
            </a:r>
            <a:endParaRPr lang="en-GB" dirty="0"/>
          </a:p>
        </p:txBody>
      </p:sp>
    </p:spTree>
    <p:extLst>
      <p:ext uri="{BB962C8B-B14F-4D97-AF65-F5344CB8AC3E}">
        <p14:creationId xmlns:p14="http://schemas.microsoft.com/office/powerpoint/2010/main" val="12408848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268760"/>
            <a:ext cx="8684231" cy="5163616"/>
          </a:xfrm>
        </p:spPr>
        <p:txBody>
          <a:bodyPr>
            <a:normAutofit fontScale="62500" lnSpcReduction="20000"/>
          </a:bodyPr>
          <a:lstStyle/>
          <a:p>
            <a:pPr marL="109728" indent="0">
              <a:buNone/>
            </a:pPr>
            <a:r>
              <a:rPr lang="en-GB" b="1" dirty="0" smtClean="0"/>
              <a:t>Whistleblowing</a:t>
            </a:r>
            <a:r>
              <a:rPr lang="en-GB" dirty="0" smtClean="0"/>
              <a:t> – This is the practice of reporting abuses at work on a small or large scale, to legal or ethical bodies, in order for or in the hope of something being done. We have all heard of </a:t>
            </a:r>
            <a:r>
              <a:rPr lang="en-GB" dirty="0" err="1" smtClean="0"/>
              <a:t>Wikileaks</a:t>
            </a:r>
            <a:r>
              <a:rPr lang="en-GB" dirty="0" smtClean="0"/>
              <a:t> but whistleblowing has been around for a lot longer than this, it just has not been as easy.</a:t>
            </a:r>
          </a:p>
          <a:p>
            <a:pPr marL="109728" indent="0">
              <a:buNone/>
            </a:pPr>
            <a:r>
              <a:rPr lang="en-GB" dirty="0" smtClean="0"/>
              <a:t>Morally telling on your own company for their wrong doings is the right thing to do but there can be consequences such as staff layoffs, reduction in business, more pressure at work, firings etc.</a:t>
            </a:r>
          </a:p>
          <a:p>
            <a:pPr marL="109728" indent="0">
              <a:buNone/>
            </a:pPr>
            <a:r>
              <a:rPr lang="en-GB" dirty="0" smtClean="0"/>
              <a:t>Ethically companies should not be doing anything that should involve whistleblowing, ethically they should be doing what is right. Examples of specific cases show that it is a matter of opinion, should a member of staff be responsible for the problems caused for their associates.</a:t>
            </a:r>
          </a:p>
          <a:p>
            <a:pPr marL="109728" indent="0">
              <a:buNone/>
            </a:pPr>
            <a:r>
              <a:rPr lang="en-GB" dirty="0" smtClean="0"/>
              <a:t>Look at the following examples and judge whether it was right for the company to be punished or what you would do in the same circumstances:</a:t>
            </a:r>
          </a:p>
          <a:p>
            <a:pPr marL="544513" indent="-280988"/>
            <a:r>
              <a:rPr lang="en-GB" dirty="0" smtClean="0">
                <a:hlinkClick r:id="rId2"/>
              </a:rPr>
              <a:t>Example 1</a:t>
            </a:r>
            <a:endParaRPr lang="en-GB" dirty="0" smtClean="0"/>
          </a:p>
          <a:p>
            <a:pPr marL="544513" indent="-280988"/>
            <a:r>
              <a:rPr lang="en-GB" dirty="0" smtClean="0">
                <a:hlinkClick r:id="rId3"/>
              </a:rPr>
              <a:t>Example 2 </a:t>
            </a:r>
            <a:endParaRPr lang="en-GB" dirty="0" smtClean="0"/>
          </a:p>
          <a:p>
            <a:pPr marL="544513" indent="-280988"/>
            <a:r>
              <a:rPr lang="en-GB" dirty="0" smtClean="0">
                <a:hlinkClick r:id="rId4"/>
              </a:rPr>
              <a:t>Example 3</a:t>
            </a:r>
            <a:endParaRPr lang="en-GB" dirty="0" smtClean="0"/>
          </a:p>
          <a:p>
            <a:pPr marL="90488" indent="0">
              <a:buNone/>
            </a:pPr>
            <a:r>
              <a:rPr lang="en-GB" b="1" dirty="0" smtClean="0"/>
              <a:t>Task 7 – P3.6 – </a:t>
            </a:r>
            <a:r>
              <a:rPr lang="en-GB" dirty="0" smtClean="0"/>
              <a:t>Define the ethical purpose </a:t>
            </a:r>
            <a:r>
              <a:rPr lang="en-GB" dirty="0"/>
              <a:t> of </a:t>
            </a:r>
            <a:r>
              <a:rPr lang="en-GB" b="1" dirty="0"/>
              <a:t>Whistleblowing</a:t>
            </a:r>
            <a:r>
              <a:rPr lang="en-GB" dirty="0"/>
              <a:t> with examples of their impact on </a:t>
            </a:r>
            <a:r>
              <a:rPr lang="en-GB" dirty="0" smtClean="0"/>
              <a:t>business functions.</a:t>
            </a:r>
          </a:p>
          <a:p>
            <a:pPr marL="90488" indent="0">
              <a:buNone/>
            </a:pPr>
            <a:r>
              <a:rPr lang="en-GB" b="1" dirty="0" smtClean="0"/>
              <a:t>Task 8 – D1.2 –</a:t>
            </a:r>
            <a:r>
              <a:rPr lang="en-GB" dirty="0" smtClean="0"/>
              <a:t> Compare the ethical implications of </a:t>
            </a:r>
            <a:r>
              <a:rPr lang="en-GB" b="1" dirty="0"/>
              <a:t>Whistleblowing</a:t>
            </a:r>
            <a:r>
              <a:rPr lang="en-GB" dirty="0"/>
              <a:t> </a:t>
            </a:r>
            <a:r>
              <a:rPr lang="en-GB" dirty="0" smtClean="0"/>
              <a:t>how this would have an impact on you two companies, with examples.</a:t>
            </a:r>
          </a:p>
        </p:txBody>
      </p:sp>
      <p:sp>
        <p:nvSpPr>
          <p:cNvPr id="3" name="Title 2"/>
          <p:cNvSpPr>
            <a:spLocks noGrp="1"/>
          </p:cNvSpPr>
          <p:nvPr>
            <p:ph type="title"/>
          </p:nvPr>
        </p:nvSpPr>
        <p:spPr>
          <a:xfrm>
            <a:off x="467544" y="476672"/>
            <a:ext cx="8229600" cy="706090"/>
          </a:xfrm>
        </p:spPr>
        <p:txBody>
          <a:bodyPr/>
          <a:lstStyle/>
          <a:p>
            <a:r>
              <a:rPr lang="en-GB" dirty="0" smtClean="0"/>
              <a:t>5 – Ethical Issues</a:t>
            </a:r>
            <a:endParaRPr lang="en-GB" dirty="0"/>
          </a:p>
        </p:txBody>
      </p:sp>
    </p:spTree>
    <p:extLst>
      <p:ext uri="{BB962C8B-B14F-4D97-AF65-F5344CB8AC3E}">
        <p14:creationId xmlns:p14="http://schemas.microsoft.com/office/powerpoint/2010/main" val="40438583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pPr marL="0" indent="0">
              <a:spcAft>
                <a:spcPts val="300"/>
              </a:spcAft>
              <a:buNone/>
            </a:pPr>
            <a:r>
              <a:rPr lang="en-GB" sz="1600" b="1" dirty="0" smtClean="0">
                <a:latin typeface="Arial" pitchFamily="34" charset="0"/>
                <a:cs typeface="Arial" pitchFamily="34" charset="0"/>
              </a:rPr>
              <a:t>P1</a:t>
            </a:r>
            <a:r>
              <a:rPr lang="en-GB" sz="1600" dirty="0" smtClean="0">
                <a:latin typeface="Arial" pitchFamily="34" charset="0"/>
                <a:cs typeface="Arial" pitchFamily="34" charset="0"/>
              </a:rPr>
              <a:t> – Explain how organisations use Information</a:t>
            </a:r>
          </a:p>
          <a:p>
            <a:pPr marL="0" indent="0">
              <a:spcAft>
                <a:spcPts val="300"/>
              </a:spcAft>
              <a:buNone/>
            </a:pPr>
            <a:r>
              <a:rPr lang="en-GB" sz="1600" b="1" dirty="0" smtClean="0">
                <a:latin typeface="Arial" pitchFamily="34" charset="0"/>
                <a:cs typeface="Arial" pitchFamily="34" charset="0"/>
              </a:rPr>
              <a:t>P2</a:t>
            </a:r>
            <a:r>
              <a:rPr lang="en-GB" sz="1600" dirty="0" smtClean="0">
                <a:latin typeface="Arial" pitchFamily="34" charset="0"/>
                <a:cs typeface="Arial" pitchFamily="34" charset="0"/>
              </a:rPr>
              <a:t> – Discuss the Characteristics of Good Information</a:t>
            </a:r>
          </a:p>
          <a:p>
            <a:pPr marL="0" indent="0">
              <a:spcAft>
                <a:spcPts val="300"/>
              </a:spcAft>
              <a:buNone/>
            </a:pPr>
            <a:r>
              <a:rPr lang="en-GB" sz="1600" b="1" dirty="0" smtClean="0">
                <a:latin typeface="Arial" pitchFamily="34" charset="0"/>
                <a:cs typeface="Arial" pitchFamily="34" charset="0"/>
              </a:rPr>
              <a:t>M1</a:t>
            </a:r>
            <a:r>
              <a:rPr lang="en-GB" sz="1600" dirty="0" smtClean="0">
                <a:latin typeface="Arial" pitchFamily="34" charset="0"/>
                <a:cs typeface="Arial" pitchFamily="34" charset="0"/>
              </a:rPr>
              <a:t> </a:t>
            </a:r>
            <a:r>
              <a:rPr lang="en-GB" sz="1600" dirty="0">
                <a:latin typeface="Arial" pitchFamily="34" charset="0"/>
                <a:cs typeface="Arial" pitchFamily="34" charset="0"/>
              </a:rPr>
              <a:t>– Assess the improvements which can be made to an identified organisation’s Business Information </a:t>
            </a:r>
            <a:r>
              <a:rPr lang="en-GB" sz="1600" dirty="0" smtClean="0">
                <a:latin typeface="Arial" pitchFamily="34" charset="0"/>
                <a:cs typeface="Arial" pitchFamily="34" charset="0"/>
              </a:rPr>
              <a:t>Systems</a:t>
            </a:r>
          </a:p>
          <a:p>
            <a:pPr marL="0" indent="0">
              <a:spcAft>
                <a:spcPts val="300"/>
              </a:spcAft>
              <a:buNone/>
            </a:pPr>
            <a:endParaRPr lang="en-GB" sz="1000" dirty="0" smtClean="0">
              <a:latin typeface="Arial" pitchFamily="34" charset="0"/>
              <a:cs typeface="Arial" pitchFamily="34" charset="0"/>
            </a:endParaRPr>
          </a:p>
          <a:p>
            <a:pPr marL="0" indent="0">
              <a:spcAft>
                <a:spcPts val="300"/>
              </a:spcAft>
              <a:buNone/>
            </a:pPr>
            <a:r>
              <a:rPr lang="en-GB" sz="1600" b="1" dirty="0" smtClean="0">
                <a:solidFill>
                  <a:srgbClr val="FF0000"/>
                </a:solidFill>
                <a:latin typeface="Arial" pitchFamily="34" charset="0"/>
                <a:cs typeface="Arial" pitchFamily="34" charset="0"/>
              </a:rPr>
              <a:t>P3</a:t>
            </a:r>
            <a:r>
              <a:rPr lang="en-GB" sz="1600" dirty="0" smtClean="0">
                <a:solidFill>
                  <a:srgbClr val="FF0000"/>
                </a:solidFill>
                <a:latin typeface="Arial" pitchFamily="34" charset="0"/>
                <a:cs typeface="Arial" pitchFamily="34" charset="0"/>
              </a:rPr>
              <a:t> - Explain the issues related to the use of information</a:t>
            </a:r>
          </a:p>
          <a:p>
            <a:pPr marL="0" indent="0">
              <a:spcAft>
                <a:spcPts val="300"/>
              </a:spcAft>
              <a:buNone/>
            </a:pPr>
            <a:r>
              <a:rPr lang="en-GB" sz="1600" b="1" dirty="0" smtClean="0">
                <a:solidFill>
                  <a:srgbClr val="FF0000"/>
                </a:solidFill>
                <a:latin typeface="Arial" pitchFamily="34" charset="0"/>
                <a:cs typeface="Arial" pitchFamily="34" charset="0"/>
              </a:rPr>
              <a:t>D1</a:t>
            </a:r>
            <a:r>
              <a:rPr lang="en-GB" sz="1600" dirty="0" smtClean="0">
                <a:solidFill>
                  <a:srgbClr val="FF0000"/>
                </a:solidFill>
                <a:latin typeface="Arial" pitchFamily="34" charset="0"/>
                <a:cs typeface="Arial" pitchFamily="34" charset="0"/>
              </a:rPr>
              <a:t> – Compare Legal, Ethical and Operational issues that may affect organisations.</a:t>
            </a:r>
          </a:p>
          <a:p>
            <a:pPr marL="0" indent="0">
              <a:spcAft>
                <a:spcPts val="300"/>
              </a:spcAft>
              <a:buNone/>
            </a:pPr>
            <a:endParaRPr lang="en-GB" sz="1050" dirty="0" smtClean="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P4</a:t>
            </a:r>
            <a:r>
              <a:rPr lang="en-GB" sz="1600" dirty="0">
                <a:latin typeface="Arial" pitchFamily="34" charset="0"/>
                <a:cs typeface="Arial" pitchFamily="34" charset="0"/>
              </a:rPr>
              <a:t> </a:t>
            </a:r>
            <a:r>
              <a:rPr lang="en-GB" sz="1600" dirty="0" smtClean="0">
                <a:latin typeface="Arial" pitchFamily="34" charset="0"/>
                <a:cs typeface="Arial" pitchFamily="34" charset="0"/>
              </a:rPr>
              <a:t>– Describe the features and functions of Information Systems</a:t>
            </a:r>
            <a:endParaRPr lang="en-GB" sz="1600" dirty="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P5</a:t>
            </a:r>
            <a:r>
              <a:rPr lang="en-GB" sz="1600" dirty="0">
                <a:latin typeface="Arial" pitchFamily="34" charset="0"/>
                <a:cs typeface="Arial" pitchFamily="34" charset="0"/>
              </a:rPr>
              <a:t> </a:t>
            </a:r>
            <a:r>
              <a:rPr lang="en-GB" sz="1600" dirty="0" smtClean="0">
                <a:latin typeface="Arial" pitchFamily="34" charset="0"/>
                <a:cs typeface="Arial" pitchFamily="34" charset="0"/>
              </a:rPr>
              <a:t>– Identify the information systems used in a specified organisation</a:t>
            </a:r>
            <a:endParaRPr lang="en-GB" sz="1600" dirty="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M2</a:t>
            </a:r>
            <a:r>
              <a:rPr lang="en-GB" sz="1600" dirty="0" smtClean="0">
                <a:latin typeface="Arial" pitchFamily="34" charset="0"/>
                <a:cs typeface="Arial" pitchFamily="34" charset="0"/>
              </a:rPr>
              <a:t> – Illustrate the input and output if Information within a specified functional areas of an organisation</a:t>
            </a:r>
          </a:p>
          <a:p>
            <a:pPr marL="0" indent="0">
              <a:spcAft>
                <a:spcPts val="300"/>
              </a:spcAft>
              <a:buNone/>
            </a:pPr>
            <a:r>
              <a:rPr lang="en-GB" sz="1600" b="1" dirty="0" smtClean="0">
                <a:latin typeface="Arial" pitchFamily="34" charset="0"/>
                <a:cs typeface="Arial" pitchFamily="34" charset="0"/>
              </a:rPr>
              <a:t>D2 – </a:t>
            </a:r>
            <a:r>
              <a:rPr lang="en-GB" sz="1600" dirty="0" smtClean="0">
                <a:latin typeface="Arial" pitchFamily="34" charset="0"/>
                <a:cs typeface="Arial" pitchFamily="34" charset="0"/>
              </a:rPr>
              <a:t>Analyse the legal and ethical implications of the illustrated inputs and outputs. </a:t>
            </a:r>
            <a:endParaRPr lang="en-GB" sz="1600" dirty="0">
              <a:latin typeface="Arial" pitchFamily="34" charset="0"/>
              <a:cs typeface="Arial" pitchFamily="34" charset="0"/>
            </a:endParaRPr>
          </a:p>
          <a:p>
            <a:pPr marL="0" indent="0">
              <a:spcAft>
                <a:spcPts val="300"/>
              </a:spcAft>
              <a:buNone/>
            </a:pPr>
            <a:endParaRPr lang="en-GB" sz="700" dirty="0" smtClean="0">
              <a:latin typeface="Arial" pitchFamily="34" charset="0"/>
              <a:cs typeface="Arial" pitchFamily="34" charset="0"/>
            </a:endParaRPr>
          </a:p>
          <a:p>
            <a:pPr marL="0" indent="0">
              <a:spcAft>
                <a:spcPts val="300"/>
              </a:spcAft>
              <a:buNone/>
            </a:pPr>
            <a:r>
              <a:rPr lang="en-GB" sz="1600" b="1" dirty="0">
                <a:latin typeface="Arial" pitchFamily="34" charset="0"/>
                <a:cs typeface="Arial" pitchFamily="34" charset="0"/>
              </a:rPr>
              <a:t>P6</a:t>
            </a:r>
            <a:r>
              <a:rPr lang="en-GB" sz="1600" dirty="0">
                <a:latin typeface="Arial" pitchFamily="34" charset="0"/>
                <a:cs typeface="Arial" pitchFamily="34" charset="0"/>
              </a:rPr>
              <a:t> </a:t>
            </a:r>
            <a:r>
              <a:rPr lang="en-GB" sz="1600" dirty="0" smtClean="0">
                <a:latin typeface="Arial" pitchFamily="34" charset="0"/>
                <a:cs typeface="Arial" pitchFamily="34" charset="0"/>
              </a:rPr>
              <a:t>– Select Information to support a business decision-making process</a:t>
            </a:r>
            <a:endParaRPr lang="en-GB" sz="1600" dirty="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P7 – </a:t>
            </a:r>
            <a:r>
              <a:rPr lang="en-GB" sz="1600" dirty="0" smtClean="0">
                <a:latin typeface="Arial" pitchFamily="34" charset="0"/>
                <a:cs typeface="Arial" pitchFamily="34" charset="0"/>
              </a:rPr>
              <a:t>Use IT tools to produce management information.</a:t>
            </a:r>
            <a:endParaRPr lang="en-GB" sz="1600" b="1" dirty="0" smtClean="0">
              <a:latin typeface="Arial" pitchFamily="34" charset="0"/>
              <a:cs typeface="Arial" pitchFamily="34" charset="0"/>
            </a:endParaRPr>
          </a:p>
          <a:p>
            <a:pPr marL="0" indent="0">
              <a:spcAft>
                <a:spcPts val="300"/>
              </a:spcAft>
              <a:buNone/>
            </a:pPr>
            <a:r>
              <a:rPr lang="en-GB" sz="1600" b="1" dirty="0" smtClean="0">
                <a:latin typeface="Arial" pitchFamily="34" charset="0"/>
                <a:cs typeface="Arial" pitchFamily="34" charset="0"/>
              </a:rPr>
              <a:t>M3 –</a:t>
            </a:r>
            <a:r>
              <a:rPr lang="en-GB" sz="1600" dirty="0" smtClean="0">
                <a:latin typeface="Arial" pitchFamily="34" charset="0"/>
                <a:cs typeface="Arial" pitchFamily="34" charset="0"/>
              </a:rPr>
              <a:t> Explain the value of a management information system.</a:t>
            </a:r>
            <a:endParaRPr lang="en-GB" sz="1600" b="1" dirty="0" smtClean="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smtClean="0"/>
              <a:t>Assessment Criteria</a:t>
            </a:r>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268760"/>
            <a:ext cx="8684231" cy="5163616"/>
          </a:xfrm>
        </p:spPr>
        <p:txBody>
          <a:bodyPr>
            <a:noAutofit/>
          </a:bodyPr>
          <a:lstStyle/>
          <a:p>
            <a:pPr marL="109728" indent="0">
              <a:buNone/>
            </a:pPr>
            <a:r>
              <a:rPr lang="en-GB" sz="1600" b="1" dirty="0" smtClean="0"/>
              <a:t>Disability </a:t>
            </a:r>
            <a:r>
              <a:rPr lang="en-GB" sz="1600" dirty="0" smtClean="0"/>
              <a:t>– Under the Equal Opportunities Act it is illegal to discriminate against any form of disability. However disability issues are still a moral and ethical issue within businesses, it costs to put into place access ramps, equipped bathrooms, floor lifts and there are other considerations that companies have to consider. Equal right means disabled people are allowed to operate the telephone but what if their disability includes a speech impediment. Might this impact on customer support, or showroom demonstration if the member of staff is wheelchair bound, or doing something delicate like surgery with Parkinson’s disease.  Ethically we should not care but we still consider it. The Law states that there is no leeway, signed contracts waiver some issues, other consider it a moral judgement .</a:t>
            </a:r>
          </a:p>
          <a:p>
            <a:pPr marL="544513" indent="-280988"/>
            <a:r>
              <a:rPr lang="en-GB" sz="1600" dirty="0" smtClean="0">
                <a:hlinkClick r:id="rId2"/>
              </a:rPr>
              <a:t>Example 1</a:t>
            </a:r>
            <a:endParaRPr lang="en-GB" sz="1600" dirty="0" smtClean="0"/>
          </a:p>
          <a:p>
            <a:pPr marL="544513" indent="-280988"/>
            <a:r>
              <a:rPr lang="en-GB" sz="1600" dirty="0" smtClean="0">
                <a:hlinkClick r:id="rId3"/>
              </a:rPr>
              <a:t>Example 2 </a:t>
            </a:r>
            <a:endParaRPr lang="en-GB" sz="1600" dirty="0" smtClean="0"/>
          </a:p>
          <a:p>
            <a:pPr marL="544513" indent="-280988"/>
            <a:r>
              <a:rPr lang="en-GB" sz="1600" dirty="0" smtClean="0">
                <a:hlinkClick r:id="rId4"/>
              </a:rPr>
              <a:t>Example 3</a:t>
            </a:r>
            <a:endParaRPr lang="en-GB" sz="1600" dirty="0" smtClean="0"/>
          </a:p>
          <a:p>
            <a:pPr marL="85725" indent="0">
              <a:buNone/>
            </a:pPr>
            <a:r>
              <a:rPr lang="en-GB" sz="1600" b="1" dirty="0" smtClean="0"/>
              <a:t>Task 9 – P3.7 – </a:t>
            </a:r>
            <a:r>
              <a:rPr lang="en-GB" sz="1600" dirty="0" smtClean="0"/>
              <a:t>Define the ethical implications of </a:t>
            </a:r>
            <a:r>
              <a:rPr lang="en-GB" sz="1600" b="1" dirty="0" smtClean="0"/>
              <a:t>Disability access </a:t>
            </a:r>
            <a:r>
              <a:rPr lang="en-GB" sz="1600" dirty="0"/>
              <a:t>with examples of their impact on </a:t>
            </a:r>
            <a:r>
              <a:rPr lang="en-GB" sz="1600" dirty="0" smtClean="0"/>
              <a:t>business functions.</a:t>
            </a:r>
          </a:p>
          <a:p>
            <a:pPr marL="85725" indent="0">
              <a:buNone/>
            </a:pPr>
            <a:r>
              <a:rPr lang="en-GB" sz="1600" b="1" dirty="0" smtClean="0"/>
              <a:t>Task 10 – D1.3 –</a:t>
            </a:r>
            <a:r>
              <a:rPr lang="en-GB" sz="1600" dirty="0" smtClean="0"/>
              <a:t> Compare the ethical implications of </a:t>
            </a:r>
            <a:r>
              <a:rPr lang="en-GB" sz="1600" b="1" dirty="0" smtClean="0"/>
              <a:t>Disability Access </a:t>
            </a:r>
            <a:r>
              <a:rPr lang="en-GB" sz="1600" dirty="0" smtClean="0"/>
              <a:t>and accommodation and how this would have an impact on you two companies, with examples.</a:t>
            </a:r>
          </a:p>
        </p:txBody>
      </p:sp>
      <p:sp>
        <p:nvSpPr>
          <p:cNvPr id="3" name="Title 2"/>
          <p:cNvSpPr>
            <a:spLocks noGrp="1"/>
          </p:cNvSpPr>
          <p:nvPr>
            <p:ph type="title"/>
          </p:nvPr>
        </p:nvSpPr>
        <p:spPr>
          <a:xfrm>
            <a:off x="467544" y="476672"/>
            <a:ext cx="8229600" cy="706090"/>
          </a:xfrm>
        </p:spPr>
        <p:txBody>
          <a:bodyPr/>
          <a:lstStyle/>
          <a:p>
            <a:r>
              <a:rPr lang="en-GB" dirty="0" smtClean="0"/>
              <a:t>5 – Ethical Issues</a:t>
            </a:r>
            <a:endParaRPr lang="en-GB" dirty="0"/>
          </a:p>
        </p:txBody>
      </p:sp>
    </p:spTree>
    <p:extLst>
      <p:ext uri="{BB962C8B-B14F-4D97-AF65-F5344CB8AC3E}">
        <p14:creationId xmlns:p14="http://schemas.microsoft.com/office/powerpoint/2010/main" val="28320241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268760"/>
            <a:ext cx="8684231" cy="5163616"/>
          </a:xfrm>
        </p:spPr>
        <p:txBody>
          <a:bodyPr>
            <a:noAutofit/>
          </a:bodyPr>
          <a:lstStyle/>
          <a:p>
            <a:pPr marL="109728" indent="0">
              <a:buNone/>
            </a:pPr>
            <a:r>
              <a:rPr lang="en-GB" sz="1400" b="1" dirty="0" smtClean="0"/>
              <a:t>Use of Information </a:t>
            </a:r>
            <a:r>
              <a:rPr lang="en-GB" sz="1400" dirty="0" smtClean="0"/>
              <a:t>– Under the Data Protection Act it is illegal to use customer or staff information for any other purpose that that for which it was given or collected. The Law states that there is no leeway, but what if the staff information was going to be beneficial to the company and impact on others such as a member of staff applying for multiple jobs, should this hinder their promotional prospects, or if the person was looking to have a baby, should this impact on their levels of assigned responsibilities.</a:t>
            </a:r>
          </a:p>
          <a:p>
            <a:pPr marL="109728" indent="0">
              <a:buNone/>
            </a:pPr>
            <a:r>
              <a:rPr lang="en-GB" sz="1400" dirty="0" smtClean="0"/>
              <a:t>Legally it should not impact on their working day but ethically if a company is aware of information should they act on behalf of the staff member or on the financial future of the company. There have been lots of cases of staff leaving and taking clients with them, this is popular  with Share Traders, Lawyers, Builders etc. but ethically what can a company do. </a:t>
            </a:r>
          </a:p>
          <a:p>
            <a:pPr marL="109728" indent="0">
              <a:buNone/>
            </a:pPr>
            <a:r>
              <a:rPr lang="en-GB" sz="1400" dirty="0" smtClean="0"/>
              <a:t>Similarly with customer information, a company needs a need survey but already have the data from a previous one, surveys cost money, even </a:t>
            </a:r>
            <a:r>
              <a:rPr lang="en-GB" sz="1400" dirty="0"/>
              <a:t>if the information is the same, </a:t>
            </a:r>
            <a:r>
              <a:rPr lang="en-GB" sz="1400" dirty="0" smtClean="0"/>
              <a:t>or a company knows a customer is moving home or leaving the country, does the company stop offering rewards.</a:t>
            </a:r>
          </a:p>
          <a:p>
            <a:pPr marL="544513" indent="-280988"/>
            <a:r>
              <a:rPr lang="en-GB" sz="1400" dirty="0" smtClean="0">
                <a:hlinkClick r:id="rId2"/>
              </a:rPr>
              <a:t>Example 1</a:t>
            </a:r>
            <a:endParaRPr lang="en-GB" sz="1400" dirty="0" smtClean="0"/>
          </a:p>
          <a:p>
            <a:pPr marL="544513" indent="-280988"/>
            <a:r>
              <a:rPr lang="en-GB" sz="1400" dirty="0" smtClean="0">
                <a:hlinkClick r:id="rId3"/>
              </a:rPr>
              <a:t>Example 2 </a:t>
            </a:r>
            <a:endParaRPr lang="en-GB" sz="1400" dirty="0" smtClean="0"/>
          </a:p>
          <a:p>
            <a:pPr marL="544513" indent="-280988"/>
            <a:r>
              <a:rPr lang="en-GB" sz="1400" dirty="0" smtClean="0">
                <a:hlinkClick r:id="rId4"/>
              </a:rPr>
              <a:t>Example 3</a:t>
            </a:r>
            <a:endParaRPr lang="en-GB" sz="1400" dirty="0" smtClean="0"/>
          </a:p>
          <a:p>
            <a:pPr marL="90488" indent="0">
              <a:buNone/>
            </a:pPr>
            <a:r>
              <a:rPr lang="en-GB" sz="1400" b="1" dirty="0" smtClean="0"/>
              <a:t>Task 11 – P3.8 – </a:t>
            </a:r>
            <a:r>
              <a:rPr lang="en-GB" sz="1400" dirty="0" smtClean="0"/>
              <a:t>Define the ethical implications of the </a:t>
            </a:r>
            <a:r>
              <a:rPr lang="en-GB" sz="1400" b="1" dirty="0" smtClean="0"/>
              <a:t>Use of Information</a:t>
            </a:r>
            <a:r>
              <a:rPr lang="en-GB" sz="1400" dirty="0" smtClean="0"/>
              <a:t> </a:t>
            </a:r>
            <a:r>
              <a:rPr lang="en-GB" sz="1400" dirty="0"/>
              <a:t>with examples of their impact on </a:t>
            </a:r>
            <a:r>
              <a:rPr lang="en-GB" sz="1400" dirty="0" smtClean="0"/>
              <a:t>business functions.</a:t>
            </a:r>
          </a:p>
          <a:p>
            <a:pPr marL="90488" indent="0">
              <a:buNone/>
            </a:pPr>
            <a:r>
              <a:rPr lang="en-GB" sz="1400" b="1" dirty="0" smtClean="0"/>
              <a:t>Task 12 – D1.4–</a:t>
            </a:r>
            <a:r>
              <a:rPr lang="en-GB" sz="1400" dirty="0" smtClean="0"/>
              <a:t> Compare the ethical implications of </a:t>
            </a:r>
            <a:r>
              <a:rPr lang="en-GB" sz="1400" b="1" dirty="0" smtClean="0"/>
              <a:t>Information Usage</a:t>
            </a:r>
            <a:r>
              <a:rPr lang="en-GB" sz="1400" dirty="0" smtClean="0"/>
              <a:t> and how this would have an impact on you two companies, with examples.</a:t>
            </a:r>
          </a:p>
        </p:txBody>
      </p:sp>
      <p:sp>
        <p:nvSpPr>
          <p:cNvPr id="3" name="Title 2"/>
          <p:cNvSpPr>
            <a:spLocks noGrp="1"/>
          </p:cNvSpPr>
          <p:nvPr>
            <p:ph type="title"/>
          </p:nvPr>
        </p:nvSpPr>
        <p:spPr>
          <a:xfrm>
            <a:off x="467544" y="476672"/>
            <a:ext cx="8229600" cy="706090"/>
          </a:xfrm>
        </p:spPr>
        <p:txBody>
          <a:bodyPr/>
          <a:lstStyle/>
          <a:p>
            <a:r>
              <a:rPr lang="en-GB" dirty="0" smtClean="0"/>
              <a:t>5 – Ethical Issues</a:t>
            </a:r>
            <a:endParaRPr lang="en-GB" dirty="0"/>
          </a:p>
        </p:txBody>
      </p:sp>
    </p:spTree>
    <p:extLst>
      <p:ext uri="{BB962C8B-B14F-4D97-AF65-F5344CB8AC3E}">
        <p14:creationId xmlns:p14="http://schemas.microsoft.com/office/powerpoint/2010/main" val="2927111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124744"/>
            <a:ext cx="8684231" cy="5307632"/>
          </a:xfrm>
        </p:spPr>
        <p:txBody>
          <a:bodyPr>
            <a:noAutofit/>
          </a:bodyPr>
          <a:lstStyle/>
          <a:p>
            <a:pPr marL="109728" indent="0">
              <a:buNone/>
            </a:pPr>
            <a:r>
              <a:rPr lang="en-GB" sz="1600" b="1" dirty="0"/>
              <a:t>Codes of practice </a:t>
            </a:r>
            <a:r>
              <a:rPr lang="en-GB" sz="1600" dirty="0"/>
              <a:t>(e.g. email, internet, internal policies, intellectual property, content) </a:t>
            </a:r>
            <a:r>
              <a:rPr lang="en-GB" sz="1600" dirty="0" smtClean="0"/>
              <a:t>– Under the Human Rights Act it is illegal to use monitor, abuse or spy on  staff or customers but most staff sign a waiver when they start work called an Acceptable Use Policy agreement. This gives companies the right to monitor work traffic in the workplace, emails, internet traffic, control over intellectual property and content produced by staff. In some companies this monitoring goes as far as measuring bathroom breaks, amount of water cooler time, restricting USB usage, monitoring usage of business laptops at home, and even key-logging.</a:t>
            </a:r>
          </a:p>
          <a:p>
            <a:pPr marL="109728" indent="0">
              <a:buNone/>
            </a:pPr>
            <a:r>
              <a:rPr lang="en-GB" sz="1600" dirty="0" smtClean="0"/>
              <a:t>The company’s reasons for doing so are to protect themselves but their ethical arguments are limited. They argue it is for the benefit of staff, for morale, to reduce racism in the workplace or to keep staff on track. What they sometimes fail to measure are the reasons for the distractions.</a:t>
            </a:r>
          </a:p>
          <a:p>
            <a:pPr marL="544513" indent="-280988"/>
            <a:r>
              <a:rPr lang="en-GB" sz="1600" dirty="0" smtClean="0">
                <a:hlinkClick r:id="rId2"/>
              </a:rPr>
              <a:t>Example 1</a:t>
            </a:r>
            <a:r>
              <a:rPr lang="en-GB" sz="1600" dirty="0" smtClean="0"/>
              <a:t>     </a:t>
            </a:r>
            <a:r>
              <a:rPr lang="en-GB" sz="1600" dirty="0" smtClean="0">
                <a:hlinkClick r:id="rId3"/>
              </a:rPr>
              <a:t>Example 2 </a:t>
            </a:r>
            <a:endParaRPr lang="en-GB" sz="1600" dirty="0" smtClean="0"/>
          </a:p>
          <a:p>
            <a:pPr marL="544513" indent="-280988"/>
            <a:r>
              <a:rPr lang="en-GB" sz="1600" dirty="0" smtClean="0">
                <a:hlinkClick r:id="rId4"/>
              </a:rPr>
              <a:t>Example 3</a:t>
            </a:r>
            <a:r>
              <a:rPr lang="en-GB" sz="1600" dirty="0" smtClean="0"/>
              <a:t>     </a:t>
            </a:r>
            <a:r>
              <a:rPr lang="en-GB" sz="1600" dirty="0" smtClean="0">
                <a:hlinkClick r:id="rId5"/>
              </a:rPr>
              <a:t>Example 4</a:t>
            </a:r>
            <a:endParaRPr lang="en-GB" sz="1600" dirty="0" smtClean="0"/>
          </a:p>
          <a:p>
            <a:pPr marL="4763" indent="0">
              <a:buNone/>
            </a:pPr>
            <a:r>
              <a:rPr lang="en-GB" sz="1600" b="1" dirty="0" smtClean="0"/>
              <a:t>Task 13 – P3.9 – </a:t>
            </a:r>
            <a:r>
              <a:rPr lang="en-GB" sz="1600" dirty="0" smtClean="0"/>
              <a:t>Define the ethical implications of the </a:t>
            </a:r>
            <a:r>
              <a:rPr lang="en-GB" sz="1600" b="1" dirty="0" smtClean="0"/>
              <a:t>Monitoring, Policies and Intellectual Copyright </a:t>
            </a:r>
            <a:r>
              <a:rPr lang="en-GB" sz="1600" dirty="0" smtClean="0"/>
              <a:t>with </a:t>
            </a:r>
            <a:r>
              <a:rPr lang="en-GB" sz="1600" dirty="0"/>
              <a:t>examples of their impact on </a:t>
            </a:r>
            <a:r>
              <a:rPr lang="en-GB" sz="1600" dirty="0" smtClean="0"/>
              <a:t>business functions.</a:t>
            </a:r>
          </a:p>
          <a:p>
            <a:pPr marL="4763" indent="0">
              <a:buNone/>
            </a:pPr>
            <a:r>
              <a:rPr lang="en-GB" sz="1600" b="1" dirty="0" smtClean="0"/>
              <a:t>Task 14 – D1.5 –</a:t>
            </a:r>
            <a:r>
              <a:rPr lang="en-GB" sz="1600" dirty="0" smtClean="0"/>
              <a:t> Compare the ethical implications of </a:t>
            </a:r>
            <a:r>
              <a:rPr lang="en-GB" sz="1600" b="1" dirty="0"/>
              <a:t>Monitoring, Policies and Intellectual Copyright</a:t>
            </a:r>
            <a:r>
              <a:rPr lang="en-GB" sz="1600" dirty="0" smtClean="0"/>
              <a:t> and how this would have an impact on you two companies, with examples.</a:t>
            </a:r>
          </a:p>
        </p:txBody>
      </p:sp>
      <p:sp>
        <p:nvSpPr>
          <p:cNvPr id="3" name="Title 2"/>
          <p:cNvSpPr>
            <a:spLocks noGrp="1"/>
          </p:cNvSpPr>
          <p:nvPr>
            <p:ph type="title"/>
          </p:nvPr>
        </p:nvSpPr>
        <p:spPr>
          <a:xfrm>
            <a:off x="467544" y="404664"/>
            <a:ext cx="8229600" cy="706090"/>
          </a:xfrm>
        </p:spPr>
        <p:txBody>
          <a:bodyPr/>
          <a:lstStyle/>
          <a:p>
            <a:r>
              <a:rPr lang="en-GB" dirty="0" smtClean="0"/>
              <a:t>5 – Ethical Issues</a:t>
            </a:r>
            <a:endParaRPr lang="en-GB" dirty="0"/>
          </a:p>
        </p:txBody>
      </p:sp>
    </p:spTree>
    <p:extLst>
      <p:ext uri="{BB962C8B-B14F-4D97-AF65-F5344CB8AC3E}">
        <p14:creationId xmlns:p14="http://schemas.microsoft.com/office/powerpoint/2010/main" val="42908689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196752"/>
            <a:ext cx="8684231" cy="4968552"/>
          </a:xfrm>
        </p:spPr>
        <p:txBody>
          <a:bodyPr>
            <a:noAutofit/>
          </a:bodyPr>
          <a:lstStyle/>
          <a:p>
            <a:r>
              <a:rPr lang="en-GB" sz="1620" dirty="0" smtClean="0"/>
              <a:t>Beyond legality and ethics, Companies have an operational right to protect information and their staff. They also have a duty of care towards their staff, all of which in the longer term usually financially benefits the company. </a:t>
            </a:r>
          </a:p>
          <a:p>
            <a:r>
              <a:rPr lang="en-GB" sz="1620" b="1" dirty="0" smtClean="0"/>
              <a:t>Security </a:t>
            </a:r>
            <a:r>
              <a:rPr lang="en-GB" sz="1620" b="1" dirty="0"/>
              <a:t>of information (e.g. backups)</a:t>
            </a:r>
            <a:r>
              <a:rPr lang="en-GB" sz="1620" dirty="0"/>
              <a:t> </a:t>
            </a:r>
            <a:r>
              <a:rPr lang="en-GB" sz="1620" dirty="0" smtClean="0"/>
              <a:t>– Legally they should protect all customer and business information, but for the sake of the company how often they back up and how they secure their information is a matter of company policy. In a school all student work changes that day are backup up that night, the whole network is backed up once a week and a second full copy is backed up and kept off site.</a:t>
            </a:r>
          </a:p>
          <a:p>
            <a:r>
              <a:rPr lang="en-GB" sz="1620" dirty="0" smtClean="0"/>
              <a:t>For larger companies like Banks the information is backed up as soon as there is a transaction made. Most businesses make this decision based on financial needs but operationally this should be a set policy. If the network crashes, companies should minimise losses and downtime, backups are kept for that reason.</a:t>
            </a:r>
          </a:p>
          <a:p>
            <a:pPr marL="0" indent="0">
              <a:buNone/>
            </a:pPr>
            <a:r>
              <a:rPr lang="en-GB" sz="1620" b="1" dirty="0"/>
              <a:t>Task </a:t>
            </a:r>
            <a:r>
              <a:rPr lang="en-GB" sz="1620" b="1" dirty="0" smtClean="0"/>
              <a:t>15 </a:t>
            </a:r>
            <a:r>
              <a:rPr lang="en-GB" sz="1620" b="1" dirty="0"/>
              <a:t>– </a:t>
            </a:r>
            <a:r>
              <a:rPr lang="en-GB" sz="1620" b="1" dirty="0" smtClean="0"/>
              <a:t>P3.10 </a:t>
            </a:r>
            <a:r>
              <a:rPr lang="en-GB" sz="1620" b="1" dirty="0"/>
              <a:t>– </a:t>
            </a:r>
            <a:r>
              <a:rPr lang="en-GB" sz="1620" dirty="0"/>
              <a:t>Define the </a:t>
            </a:r>
            <a:r>
              <a:rPr lang="en-GB" sz="1620" dirty="0" smtClean="0"/>
              <a:t>operational </a:t>
            </a:r>
            <a:r>
              <a:rPr lang="en-GB" sz="1620" dirty="0"/>
              <a:t>implications </a:t>
            </a:r>
            <a:r>
              <a:rPr lang="en-GB" sz="1620" dirty="0" smtClean="0"/>
              <a:t>in business that companies have to take into consideration with </a:t>
            </a:r>
            <a:r>
              <a:rPr lang="en-GB" sz="1620" dirty="0"/>
              <a:t>examples of their impact on business functions.</a:t>
            </a:r>
          </a:p>
          <a:p>
            <a:pPr marL="0" indent="0">
              <a:buNone/>
              <a:tabLst>
                <a:tab pos="2954338" algn="l"/>
              </a:tabLst>
            </a:pPr>
            <a:r>
              <a:rPr lang="en-GB" sz="1620" b="1" dirty="0"/>
              <a:t>Task </a:t>
            </a:r>
            <a:r>
              <a:rPr lang="en-GB" sz="1620" b="1" dirty="0" smtClean="0"/>
              <a:t>16 </a:t>
            </a:r>
            <a:r>
              <a:rPr lang="en-GB" sz="1620" b="1" dirty="0"/>
              <a:t>– </a:t>
            </a:r>
            <a:r>
              <a:rPr lang="en-GB" sz="1620" b="1" dirty="0" smtClean="0"/>
              <a:t>D1.6 </a:t>
            </a:r>
            <a:r>
              <a:rPr lang="en-GB" sz="1620" b="1" dirty="0"/>
              <a:t>–</a:t>
            </a:r>
            <a:r>
              <a:rPr lang="en-GB" sz="1620" dirty="0"/>
              <a:t> Compare the </a:t>
            </a:r>
            <a:r>
              <a:rPr lang="en-GB" sz="1620" dirty="0" smtClean="0"/>
              <a:t>operational </a:t>
            </a:r>
            <a:r>
              <a:rPr lang="en-GB" sz="1620" dirty="0"/>
              <a:t>implications in business that</a:t>
            </a:r>
            <a:r>
              <a:rPr lang="en-GB" sz="1620" dirty="0" smtClean="0"/>
              <a:t> would </a:t>
            </a:r>
            <a:r>
              <a:rPr lang="en-GB" sz="1620" dirty="0"/>
              <a:t>have an impact on you two companies, with examples</a:t>
            </a:r>
            <a:r>
              <a:rPr lang="en-GB" sz="1620" dirty="0" smtClean="0"/>
              <a:t>.</a:t>
            </a:r>
          </a:p>
          <a:p>
            <a:pPr marL="0" indent="0">
              <a:buNone/>
              <a:tabLst>
                <a:tab pos="2954338" algn="l"/>
              </a:tabLst>
            </a:pPr>
            <a:endParaRPr lang="en-GB" sz="1620" dirty="0"/>
          </a:p>
        </p:txBody>
      </p:sp>
      <p:sp>
        <p:nvSpPr>
          <p:cNvPr id="3" name="Title 2"/>
          <p:cNvSpPr>
            <a:spLocks noGrp="1"/>
          </p:cNvSpPr>
          <p:nvPr>
            <p:ph type="title"/>
          </p:nvPr>
        </p:nvSpPr>
        <p:spPr>
          <a:xfrm>
            <a:off x="467544" y="418654"/>
            <a:ext cx="8229600" cy="706090"/>
          </a:xfrm>
        </p:spPr>
        <p:txBody>
          <a:bodyPr/>
          <a:lstStyle/>
          <a:p>
            <a:r>
              <a:rPr lang="en-GB" dirty="0" smtClean="0"/>
              <a:t>6 – Operational Issues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489739099"/>
              </p:ext>
            </p:extLst>
          </p:nvPr>
        </p:nvGraphicFramePr>
        <p:xfrm>
          <a:off x="395536" y="6021288"/>
          <a:ext cx="7200800" cy="518160"/>
        </p:xfrm>
        <a:graphic>
          <a:graphicData uri="http://schemas.openxmlformats.org/drawingml/2006/table">
            <a:tbl>
              <a:tblPr firstRow="1" bandRow="1">
                <a:tableStyleId>{5C22544A-7EE6-4342-B048-85BDC9FD1C3A}</a:tableStyleId>
              </a:tblPr>
              <a:tblGrid>
                <a:gridCol w="1440160"/>
                <a:gridCol w="1728192"/>
                <a:gridCol w="1656184"/>
                <a:gridCol w="1584176"/>
                <a:gridCol w="792088"/>
              </a:tblGrid>
              <a:tr h="370840">
                <a:tc>
                  <a:txBody>
                    <a:bodyPr/>
                    <a:lstStyle/>
                    <a:p>
                      <a:pPr algn="ctr"/>
                      <a:r>
                        <a:rPr lang="en-GB" sz="1400" dirty="0" smtClean="0"/>
                        <a:t>Security of Information</a:t>
                      </a:r>
                      <a:endParaRPr lang="en-GB" sz="1400" dirty="0"/>
                    </a:p>
                  </a:txBody>
                  <a:tcPr anchor="ctr"/>
                </a:tc>
                <a:tc>
                  <a:txBody>
                    <a:bodyPr/>
                    <a:lstStyle/>
                    <a:p>
                      <a:pPr algn="ctr"/>
                      <a:r>
                        <a:rPr lang="en-GB" sz="1400" dirty="0" smtClean="0"/>
                        <a:t>Health and Safety</a:t>
                      </a:r>
                      <a:endParaRPr lang="en-GB" sz="1400" dirty="0"/>
                    </a:p>
                  </a:txBody>
                  <a:tcPr anchor="ctr"/>
                </a:tc>
                <a:tc>
                  <a:txBody>
                    <a:bodyPr/>
                    <a:lstStyle/>
                    <a:p>
                      <a:pPr algn="ctr"/>
                      <a:r>
                        <a:rPr lang="en-GB" sz="1400" dirty="0" smtClean="0"/>
                        <a:t>Continuance Planning</a:t>
                      </a:r>
                      <a:endParaRPr lang="en-GB" sz="1400" dirty="0"/>
                    </a:p>
                  </a:txBody>
                  <a:tcPr anchor="ctr"/>
                </a:tc>
                <a:tc>
                  <a:txBody>
                    <a:bodyPr/>
                    <a:lstStyle/>
                    <a:p>
                      <a:pPr algn="ctr"/>
                      <a:r>
                        <a:rPr lang="en-GB" sz="1400" dirty="0" smtClean="0"/>
                        <a:t>Organisational</a:t>
                      </a:r>
                      <a:r>
                        <a:rPr lang="en-GB" sz="1400" baseline="0" dirty="0" smtClean="0"/>
                        <a:t> Policies</a:t>
                      </a:r>
                      <a:endParaRPr lang="en-GB" sz="1400" dirty="0"/>
                    </a:p>
                  </a:txBody>
                  <a:tcPr anchor="ctr"/>
                </a:tc>
                <a:tc>
                  <a:txBody>
                    <a:bodyPr/>
                    <a:lstStyle/>
                    <a:p>
                      <a:pPr algn="ctr"/>
                      <a:r>
                        <a:rPr lang="en-GB" sz="1400" dirty="0" smtClean="0"/>
                        <a:t>Cost</a:t>
                      </a:r>
                      <a:endParaRPr lang="en-GB" sz="1400" dirty="0"/>
                    </a:p>
                  </a:txBody>
                  <a:tcPr anchor="ctr"/>
                </a:tc>
              </a:tr>
            </a:tbl>
          </a:graphicData>
        </a:graphic>
      </p:graphicFrame>
    </p:spTree>
    <p:extLst>
      <p:ext uri="{BB962C8B-B14F-4D97-AF65-F5344CB8AC3E}">
        <p14:creationId xmlns:p14="http://schemas.microsoft.com/office/powerpoint/2010/main" val="389830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268760"/>
            <a:ext cx="8684231" cy="5163616"/>
          </a:xfrm>
        </p:spPr>
        <p:txBody>
          <a:bodyPr>
            <a:normAutofit fontScale="77500" lnSpcReduction="20000"/>
          </a:bodyPr>
          <a:lstStyle/>
          <a:p>
            <a:r>
              <a:rPr lang="en-GB" b="1" dirty="0" smtClean="0"/>
              <a:t>Health </a:t>
            </a:r>
            <a:r>
              <a:rPr lang="en-GB" b="1" dirty="0"/>
              <a:t>and safety </a:t>
            </a:r>
            <a:r>
              <a:rPr lang="en-GB" dirty="0"/>
              <a:t>(e.g. processes, procedures, regulations) </a:t>
            </a:r>
            <a:r>
              <a:rPr lang="en-GB" dirty="0" smtClean="0"/>
              <a:t>– Under the Health and Safety at Work Act, employers are legally obliged to look after the safety of their customers and staff. To do this effectively companies practice their policies, revise, them, improve them and more importantly train their staff to benefit from them. This comes in three stages:</a:t>
            </a:r>
          </a:p>
          <a:p>
            <a:pPr lvl="1"/>
            <a:r>
              <a:rPr lang="en-GB" b="1" dirty="0" smtClean="0"/>
              <a:t>Processes</a:t>
            </a:r>
            <a:r>
              <a:rPr lang="en-GB" dirty="0" smtClean="0"/>
              <a:t> – the act of making a company safe, wheel chair access, barriers, clothing, training on safety measures, fire tests, ladder climbing, object lifting. Procedures are practised, reviewed and improved regularly.</a:t>
            </a:r>
          </a:p>
          <a:p>
            <a:pPr lvl="1"/>
            <a:r>
              <a:rPr lang="en-GB" b="1" dirty="0" smtClean="0"/>
              <a:t>Procedures</a:t>
            </a:r>
            <a:r>
              <a:rPr lang="en-GB" dirty="0" smtClean="0"/>
              <a:t> – the act of informing staff of how to do things and what policies are in place. This can take the form of training, of agreeing to standards, of AUP’s, designating first aiders, fire officers and filling in Risk Assessment Forms.</a:t>
            </a:r>
          </a:p>
          <a:p>
            <a:pPr lvl="1"/>
            <a:r>
              <a:rPr lang="en-GB" b="1" dirty="0" smtClean="0"/>
              <a:t>Regulations - </a:t>
            </a:r>
            <a:r>
              <a:rPr lang="en-GB" dirty="0" smtClean="0"/>
              <a:t> this is the process of updating and informing staff of the legal issues in their work places. All companies are different but the Law is the same, what applies to staff varies depending on their job title but constant reminding and training on the legal measures is standard within most companies. As a teacher we have an annual Child protection policy training session and we have training in Risk Assessment. </a:t>
            </a:r>
            <a:endParaRPr lang="en-GB" b="1" dirty="0"/>
          </a:p>
        </p:txBody>
      </p:sp>
      <p:sp>
        <p:nvSpPr>
          <p:cNvPr id="3" name="Title 2"/>
          <p:cNvSpPr>
            <a:spLocks noGrp="1"/>
          </p:cNvSpPr>
          <p:nvPr>
            <p:ph type="title"/>
          </p:nvPr>
        </p:nvSpPr>
        <p:spPr>
          <a:xfrm>
            <a:off x="467544" y="476672"/>
            <a:ext cx="8229600" cy="706090"/>
          </a:xfrm>
        </p:spPr>
        <p:txBody>
          <a:bodyPr/>
          <a:lstStyle/>
          <a:p>
            <a:r>
              <a:rPr lang="en-GB" dirty="0" smtClean="0"/>
              <a:t>6 – Operational Issues</a:t>
            </a:r>
            <a:endParaRPr lang="en-GB" dirty="0"/>
          </a:p>
        </p:txBody>
      </p:sp>
    </p:spTree>
    <p:extLst>
      <p:ext uri="{BB962C8B-B14F-4D97-AF65-F5344CB8AC3E}">
        <p14:creationId xmlns:p14="http://schemas.microsoft.com/office/powerpoint/2010/main" val="18443589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196752"/>
            <a:ext cx="8684231" cy="5235624"/>
          </a:xfrm>
        </p:spPr>
        <p:txBody>
          <a:bodyPr>
            <a:noAutofit/>
          </a:bodyPr>
          <a:lstStyle/>
          <a:p>
            <a:r>
              <a:rPr lang="en-GB" sz="1600" b="1" dirty="0" smtClean="0"/>
              <a:t>Continuance Planning </a:t>
            </a:r>
            <a:r>
              <a:rPr lang="en-GB" sz="1600" dirty="0" smtClean="0"/>
              <a:t>– Business continuance is the processes and procedures a company puts in place to ensure that essential functions can continue during and after a disaster. Business continuance planning seeks to prevent interruption of mission-critical services, and to re-establish business as smoothly as possible. </a:t>
            </a:r>
          </a:p>
          <a:p>
            <a:r>
              <a:rPr lang="en-GB" sz="1600" dirty="0" smtClean="0"/>
              <a:t>Although </a:t>
            </a:r>
            <a:r>
              <a:rPr lang="en-GB" sz="1600" dirty="0"/>
              <a:t>business continuance is important for any </a:t>
            </a:r>
            <a:r>
              <a:rPr lang="en-GB" sz="1600" dirty="0" smtClean="0"/>
              <a:t>company, </a:t>
            </a:r>
            <a:r>
              <a:rPr lang="en-GB" sz="1600" dirty="0"/>
              <a:t>it may not be practical for any but the largest to maintain full functioning throughout a disaster crisis. </a:t>
            </a:r>
            <a:r>
              <a:rPr lang="en-GB" sz="1600" dirty="0" smtClean="0"/>
              <a:t>The </a:t>
            </a:r>
            <a:r>
              <a:rPr lang="en-GB" sz="1600" dirty="0"/>
              <a:t>first step in business continuity planning is deciding which of the organization's functions are essential, and apportioning the available budget accordingly. Once the crucial components are identified, failover mechanisms can be put in place. New technologies, such as </a:t>
            </a:r>
            <a:r>
              <a:rPr lang="en-GB" sz="1600" dirty="0" smtClean="0"/>
              <a:t>cloud computing, digital backing up and disk </a:t>
            </a:r>
            <a:r>
              <a:rPr lang="en-GB" sz="1600" dirty="0"/>
              <a:t>mirroring over the Internet, make it feasible for </a:t>
            </a:r>
            <a:r>
              <a:rPr lang="en-GB" sz="1600" dirty="0" smtClean="0"/>
              <a:t>a company </a:t>
            </a:r>
            <a:r>
              <a:rPr lang="en-GB" sz="1600" dirty="0"/>
              <a:t>to maintain up-to-date copies of data in </a:t>
            </a:r>
            <a:r>
              <a:rPr lang="en-GB" sz="1600" dirty="0" smtClean="0"/>
              <a:t>different </a:t>
            </a:r>
            <a:r>
              <a:rPr lang="en-GB" sz="1600" dirty="0"/>
              <a:t>locations, so that data access can continue uninterrupted if one location is disabled</a:t>
            </a:r>
            <a:r>
              <a:rPr lang="en-GB" sz="1600" dirty="0" smtClean="0"/>
              <a:t>.</a:t>
            </a:r>
            <a:endParaRPr lang="en-GB" sz="1600" dirty="0"/>
          </a:p>
          <a:p>
            <a:r>
              <a:rPr lang="en-GB" sz="1600" dirty="0" smtClean="0"/>
              <a:t>A </a:t>
            </a:r>
            <a:r>
              <a:rPr lang="en-GB" sz="1600" dirty="0"/>
              <a:t>business continuance plan should </a:t>
            </a:r>
            <a:r>
              <a:rPr lang="en-GB" sz="1600" dirty="0" smtClean="0"/>
              <a:t>also include</a:t>
            </a:r>
            <a:r>
              <a:rPr lang="en-GB" sz="1600" dirty="0"/>
              <a:t>: a disaster recovery plan, which specifies </a:t>
            </a:r>
            <a:r>
              <a:rPr lang="en-GB" sz="1600" dirty="0" smtClean="0"/>
              <a:t>a businesses </a:t>
            </a:r>
            <a:r>
              <a:rPr lang="en-GB" sz="1600" dirty="0"/>
              <a:t>planned strategies for post-failure procedures; a </a:t>
            </a:r>
            <a:r>
              <a:rPr lang="en-GB" sz="1600" i="1" dirty="0"/>
              <a:t>business resumption plan</a:t>
            </a:r>
            <a:r>
              <a:rPr lang="en-GB" sz="1600" dirty="0"/>
              <a:t>, which specifies a means of maintaining essential services at the crisis location; a </a:t>
            </a:r>
            <a:r>
              <a:rPr lang="en-GB" sz="1600" i="1" dirty="0"/>
              <a:t>business recovery plan</a:t>
            </a:r>
            <a:r>
              <a:rPr lang="en-GB" sz="1600" dirty="0"/>
              <a:t>, which specifies a means of recovering business functions at an alternate location; and a </a:t>
            </a:r>
            <a:r>
              <a:rPr lang="en-GB" sz="1600" i="1" dirty="0"/>
              <a:t>contingency plan</a:t>
            </a:r>
            <a:r>
              <a:rPr lang="en-GB" sz="1600" dirty="0"/>
              <a:t>, which specifies a means of dealing with external events that can seriously impact the </a:t>
            </a:r>
            <a:r>
              <a:rPr lang="en-GB" sz="1600" dirty="0" smtClean="0"/>
              <a:t>business. </a:t>
            </a:r>
            <a:endParaRPr lang="en-GB" sz="1600" dirty="0"/>
          </a:p>
          <a:p>
            <a:endParaRPr lang="en-GB" sz="1600" dirty="0"/>
          </a:p>
        </p:txBody>
      </p:sp>
      <p:sp>
        <p:nvSpPr>
          <p:cNvPr id="3" name="Title 2"/>
          <p:cNvSpPr>
            <a:spLocks noGrp="1"/>
          </p:cNvSpPr>
          <p:nvPr>
            <p:ph type="title"/>
          </p:nvPr>
        </p:nvSpPr>
        <p:spPr>
          <a:xfrm>
            <a:off x="395536" y="404664"/>
            <a:ext cx="8229600" cy="706090"/>
          </a:xfrm>
        </p:spPr>
        <p:txBody>
          <a:bodyPr/>
          <a:lstStyle/>
          <a:p>
            <a:r>
              <a:rPr lang="en-GB" dirty="0" smtClean="0"/>
              <a:t>6 – Operational Issues</a:t>
            </a:r>
            <a:endParaRPr lang="en-GB" dirty="0"/>
          </a:p>
        </p:txBody>
      </p:sp>
    </p:spTree>
    <p:extLst>
      <p:ext uri="{BB962C8B-B14F-4D97-AF65-F5344CB8AC3E}">
        <p14:creationId xmlns:p14="http://schemas.microsoft.com/office/powerpoint/2010/main" val="42623353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3773" y="1196752"/>
            <a:ext cx="8684231" cy="5235624"/>
          </a:xfrm>
        </p:spPr>
        <p:txBody>
          <a:bodyPr>
            <a:noAutofit/>
          </a:bodyPr>
          <a:lstStyle/>
          <a:p>
            <a:r>
              <a:rPr lang="en-GB" sz="1600" b="1" dirty="0" smtClean="0"/>
              <a:t>Organisational </a:t>
            </a:r>
            <a:r>
              <a:rPr lang="en-GB" sz="1600" b="1" dirty="0"/>
              <a:t>policies </a:t>
            </a:r>
            <a:r>
              <a:rPr lang="en-GB" sz="1600" dirty="0" smtClean="0"/>
              <a:t>– Every company is different and every company has their own policies. Staff induction is the period of time between starting and facing the employment where staff learn these policies. Mentoring is also in use in certain companies or it is the duty of the line manager to inform staff of policies in place.</a:t>
            </a:r>
          </a:p>
          <a:p>
            <a:r>
              <a:rPr lang="en-GB" sz="1600" dirty="0"/>
              <a:t>S</a:t>
            </a:r>
            <a:r>
              <a:rPr lang="en-GB" sz="1600" dirty="0" smtClean="0"/>
              <a:t>ome companies have different policies than others in the same business, this could be uniform, time keeping, breaks, company policies on company credit cards, finance claims, travel claims etc. Staff booklets are useful for these as a paper record of company policies.</a:t>
            </a:r>
            <a:endParaRPr lang="en-GB" sz="1600" dirty="0"/>
          </a:p>
          <a:p>
            <a:r>
              <a:rPr lang="en-GB" sz="1600" b="1" dirty="0" smtClean="0"/>
              <a:t>Costs</a:t>
            </a:r>
            <a:r>
              <a:rPr lang="en-GB" sz="1600" dirty="0" smtClean="0"/>
              <a:t> </a:t>
            </a:r>
            <a:r>
              <a:rPr lang="en-GB" sz="1600" dirty="0"/>
              <a:t>(e.g. for development, modification, training, system upgrades) </a:t>
            </a:r>
            <a:r>
              <a:rPr lang="en-GB" sz="1600" dirty="0" smtClean="0"/>
              <a:t>– How much money and how much time a company spends on development, training and upgrading is up to them, there is no legal restriction on a company to do so but it is a business decision, faster computers or machinery means faster production, this has to be weighed against productivity and profit. Better trained staff are going to be better at their work but are also more likely to seek a better job because of it.</a:t>
            </a:r>
          </a:p>
          <a:p>
            <a:r>
              <a:rPr lang="en-GB" sz="1600" dirty="0" smtClean="0"/>
              <a:t>Similarly the more a company develops, the more the staff will change with it, new techniques, new production methods, a company can choose to train staff up or replace them, this is an operational decision that can impact on staff morale and working practices.</a:t>
            </a:r>
            <a:endParaRPr lang="en-GB" sz="1600" dirty="0"/>
          </a:p>
        </p:txBody>
      </p:sp>
      <p:sp>
        <p:nvSpPr>
          <p:cNvPr id="3" name="Title 2"/>
          <p:cNvSpPr>
            <a:spLocks noGrp="1"/>
          </p:cNvSpPr>
          <p:nvPr>
            <p:ph type="title"/>
          </p:nvPr>
        </p:nvSpPr>
        <p:spPr>
          <a:xfrm>
            <a:off x="395536" y="404664"/>
            <a:ext cx="8229600" cy="706090"/>
          </a:xfrm>
        </p:spPr>
        <p:txBody>
          <a:bodyPr/>
          <a:lstStyle/>
          <a:p>
            <a:r>
              <a:rPr lang="en-GB" dirty="0" smtClean="0"/>
              <a:t>6 – Operational Issues</a:t>
            </a:r>
            <a:endParaRPr lang="en-GB" dirty="0"/>
          </a:p>
        </p:txBody>
      </p:sp>
    </p:spTree>
    <p:extLst>
      <p:ext uri="{BB962C8B-B14F-4D97-AF65-F5344CB8AC3E}">
        <p14:creationId xmlns:p14="http://schemas.microsoft.com/office/powerpoint/2010/main" val="22463953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1052736"/>
            <a:ext cx="8784976" cy="5184576"/>
          </a:xfrm>
        </p:spPr>
        <p:txBody>
          <a:bodyPr>
            <a:noAutofit/>
          </a:bodyPr>
          <a:lstStyle/>
          <a:p>
            <a:pPr marL="0" indent="0">
              <a:buNone/>
            </a:pPr>
            <a:r>
              <a:rPr lang="en-GB" sz="1100" b="1" dirty="0"/>
              <a:t>Task 1 (P3.1)</a:t>
            </a:r>
            <a:r>
              <a:rPr lang="en-GB" sz="1100" dirty="0"/>
              <a:t> - Produce a </a:t>
            </a:r>
            <a:r>
              <a:rPr lang="en-GB" sz="1100" b="1" dirty="0"/>
              <a:t>report</a:t>
            </a:r>
            <a:r>
              <a:rPr lang="en-GB" sz="1100" dirty="0"/>
              <a:t> describing the risks and the measures employees/employers need to consider when dealing within data held</a:t>
            </a:r>
          </a:p>
          <a:p>
            <a:pPr marL="0" indent="0">
              <a:buNone/>
            </a:pPr>
            <a:r>
              <a:rPr lang="en-GB" sz="1100" b="1" dirty="0" smtClean="0"/>
              <a:t>Task </a:t>
            </a:r>
            <a:r>
              <a:rPr lang="en-GB" sz="1100" b="1" dirty="0"/>
              <a:t>2 (P3.2)</a:t>
            </a:r>
            <a:r>
              <a:rPr lang="en-GB" sz="1100" dirty="0"/>
              <a:t> - Produce a </a:t>
            </a:r>
            <a:r>
              <a:rPr lang="en-GB" sz="1100" b="1" dirty="0"/>
              <a:t>report</a:t>
            </a:r>
            <a:r>
              <a:rPr lang="en-GB" sz="1100" dirty="0"/>
              <a:t> describing how employees/employers are obliged to provide information to interested parties </a:t>
            </a:r>
          </a:p>
          <a:p>
            <a:pPr marL="0" indent="0">
              <a:buNone/>
            </a:pPr>
            <a:r>
              <a:rPr lang="en-GB" sz="1100" b="1" dirty="0"/>
              <a:t>Task 3 (P3.3)</a:t>
            </a:r>
            <a:r>
              <a:rPr lang="en-GB" sz="1100" dirty="0"/>
              <a:t> - Produce a </a:t>
            </a:r>
            <a:r>
              <a:rPr lang="en-GB" sz="1100" b="1" dirty="0"/>
              <a:t>report</a:t>
            </a:r>
            <a:r>
              <a:rPr lang="en-GB" sz="1100" dirty="0"/>
              <a:t> describing the risks and the measures employees/employers need to take to prevent illegal use of resources.</a:t>
            </a:r>
          </a:p>
          <a:p>
            <a:pPr marL="0" indent="0">
              <a:buNone/>
            </a:pPr>
            <a:r>
              <a:rPr lang="en-GB" sz="1100" b="1" dirty="0" smtClean="0"/>
              <a:t>Task </a:t>
            </a:r>
            <a:r>
              <a:rPr lang="en-GB" sz="1100" b="1" dirty="0"/>
              <a:t>4 (P3.4)</a:t>
            </a:r>
            <a:r>
              <a:rPr lang="en-GB" sz="1100" dirty="0"/>
              <a:t> - Produce a </a:t>
            </a:r>
            <a:r>
              <a:rPr lang="en-GB" sz="1100" b="1" dirty="0"/>
              <a:t>report</a:t>
            </a:r>
            <a:r>
              <a:rPr lang="en-GB" sz="1100" dirty="0"/>
              <a:t> describing the Computer Misuse Act, and what protections for companies it provides.</a:t>
            </a:r>
          </a:p>
          <a:p>
            <a:pPr marL="0" lvl="0" indent="0">
              <a:buNone/>
            </a:pPr>
            <a:r>
              <a:rPr lang="en-GB" sz="1100" b="1" dirty="0" smtClean="0"/>
              <a:t>Task </a:t>
            </a:r>
            <a:r>
              <a:rPr lang="en-GB" sz="1100" b="1" dirty="0"/>
              <a:t>5 – P3.5 </a:t>
            </a:r>
            <a:r>
              <a:rPr lang="en-GB" sz="1100" dirty="0"/>
              <a:t>- Identify the impact Viruses, Hacking, Spam and attacks might have on 2 selected businesses, with evidenced examples</a:t>
            </a:r>
            <a:r>
              <a:rPr lang="en-GB" sz="1100" dirty="0" smtClean="0"/>
              <a:t>.</a:t>
            </a:r>
          </a:p>
          <a:p>
            <a:pPr marL="0" indent="0">
              <a:buNone/>
            </a:pPr>
            <a:r>
              <a:rPr lang="en-GB" sz="1100" b="1" dirty="0"/>
              <a:t>Task 6 – D1.1 –</a:t>
            </a:r>
            <a:r>
              <a:rPr lang="en-GB" sz="1100" dirty="0"/>
              <a:t> Compare the legal implications and how this would have an impact on you two companies, with examples.</a:t>
            </a:r>
          </a:p>
          <a:p>
            <a:pPr marL="0" indent="0">
              <a:buNone/>
            </a:pPr>
            <a:r>
              <a:rPr lang="en-GB" sz="1100" b="1" dirty="0" smtClean="0"/>
              <a:t>Task 7 </a:t>
            </a:r>
            <a:r>
              <a:rPr lang="en-GB" sz="1100" b="1" dirty="0"/>
              <a:t>– P3.6 – </a:t>
            </a:r>
            <a:r>
              <a:rPr lang="en-GB" sz="1100" dirty="0"/>
              <a:t>Define the ethical purpose  of </a:t>
            </a:r>
            <a:r>
              <a:rPr lang="en-GB" sz="1100" b="1" dirty="0"/>
              <a:t>Whistleblowing</a:t>
            </a:r>
            <a:r>
              <a:rPr lang="en-GB" sz="1100" dirty="0"/>
              <a:t> with examples of their impact on business functions.</a:t>
            </a:r>
          </a:p>
          <a:p>
            <a:pPr marL="0" indent="0">
              <a:buNone/>
            </a:pPr>
            <a:r>
              <a:rPr lang="en-GB" sz="1100" b="1" dirty="0"/>
              <a:t>Task </a:t>
            </a:r>
            <a:r>
              <a:rPr lang="en-GB" sz="1100" b="1" dirty="0" smtClean="0"/>
              <a:t>8 </a:t>
            </a:r>
            <a:r>
              <a:rPr lang="en-GB" sz="1100" b="1" dirty="0"/>
              <a:t>– </a:t>
            </a:r>
            <a:r>
              <a:rPr lang="en-GB" sz="1100" b="1" dirty="0" smtClean="0"/>
              <a:t>D1.2 </a:t>
            </a:r>
            <a:r>
              <a:rPr lang="en-GB" sz="1100" b="1" dirty="0"/>
              <a:t>–</a:t>
            </a:r>
            <a:r>
              <a:rPr lang="en-GB" sz="1100" dirty="0"/>
              <a:t> Compare the ethical implications of </a:t>
            </a:r>
            <a:r>
              <a:rPr lang="en-GB" sz="1100" b="1" dirty="0"/>
              <a:t>Whistleblowing</a:t>
            </a:r>
            <a:r>
              <a:rPr lang="en-GB" sz="1100" dirty="0"/>
              <a:t> how this would have an impact on you two companies, with examples</a:t>
            </a:r>
            <a:r>
              <a:rPr lang="en-GB" sz="1100" dirty="0" smtClean="0"/>
              <a:t>.</a:t>
            </a:r>
          </a:p>
          <a:p>
            <a:pPr marL="0" indent="0">
              <a:buNone/>
            </a:pPr>
            <a:r>
              <a:rPr lang="en-GB" sz="1100" b="1" dirty="0"/>
              <a:t>Task 9 – P3.7 – </a:t>
            </a:r>
            <a:r>
              <a:rPr lang="en-GB" sz="1100" dirty="0"/>
              <a:t>Define the ethical implications of </a:t>
            </a:r>
            <a:r>
              <a:rPr lang="en-GB" sz="1100" b="1" dirty="0"/>
              <a:t>Disability access </a:t>
            </a:r>
            <a:r>
              <a:rPr lang="en-GB" sz="1100" dirty="0"/>
              <a:t>with examples of their impact on business functions.</a:t>
            </a:r>
          </a:p>
          <a:p>
            <a:pPr marL="0" indent="0">
              <a:buNone/>
            </a:pPr>
            <a:r>
              <a:rPr lang="en-GB" sz="1100" b="1" dirty="0"/>
              <a:t>Task 10 – D1.3 –</a:t>
            </a:r>
            <a:r>
              <a:rPr lang="en-GB" sz="1100" dirty="0"/>
              <a:t> Compare the ethical implications of </a:t>
            </a:r>
            <a:r>
              <a:rPr lang="en-GB" sz="1100" b="1" dirty="0"/>
              <a:t>Disability Access </a:t>
            </a:r>
            <a:r>
              <a:rPr lang="en-GB" sz="1100" dirty="0"/>
              <a:t>and accommodation and how this would have an impact on you two companies, with examples.</a:t>
            </a:r>
          </a:p>
          <a:p>
            <a:pPr marL="0" indent="0">
              <a:buNone/>
            </a:pPr>
            <a:r>
              <a:rPr lang="en-GB" sz="1100" b="1" dirty="0" smtClean="0"/>
              <a:t>Task 11 </a:t>
            </a:r>
            <a:r>
              <a:rPr lang="en-GB" sz="1100" b="1" dirty="0"/>
              <a:t>– P3.8 – </a:t>
            </a:r>
            <a:r>
              <a:rPr lang="en-GB" sz="1100" dirty="0"/>
              <a:t>Define the ethical implications of the </a:t>
            </a:r>
            <a:r>
              <a:rPr lang="en-GB" sz="1100" b="1" dirty="0"/>
              <a:t>Use of Information</a:t>
            </a:r>
            <a:r>
              <a:rPr lang="en-GB" sz="1100" dirty="0"/>
              <a:t> with examples of their impact on business functions.</a:t>
            </a:r>
          </a:p>
          <a:p>
            <a:pPr marL="0" indent="0">
              <a:buNone/>
            </a:pPr>
            <a:r>
              <a:rPr lang="en-GB" sz="1100" b="1" dirty="0"/>
              <a:t>Task </a:t>
            </a:r>
            <a:r>
              <a:rPr lang="en-GB" sz="1100" b="1" dirty="0" smtClean="0"/>
              <a:t>12 </a:t>
            </a:r>
            <a:r>
              <a:rPr lang="en-GB" sz="1100" b="1" dirty="0"/>
              <a:t>– </a:t>
            </a:r>
            <a:r>
              <a:rPr lang="en-GB" sz="1100" b="1" dirty="0" smtClean="0"/>
              <a:t>D1.4–</a:t>
            </a:r>
            <a:r>
              <a:rPr lang="en-GB" sz="1100" dirty="0" smtClean="0"/>
              <a:t> </a:t>
            </a:r>
            <a:r>
              <a:rPr lang="en-GB" sz="1100" dirty="0"/>
              <a:t>Compare the ethical implications of </a:t>
            </a:r>
            <a:r>
              <a:rPr lang="en-GB" sz="1100" b="1" dirty="0"/>
              <a:t>Information Usage</a:t>
            </a:r>
            <a:r>
              <a:rPr lang="en-GB" sz="1100" dirty="0"/>
              <a:t> and how this would have an impact on you two companies, with examples.</a:t>
            </a:r>
          </a:p>
          <a:p>
            <a:pPr marL="0" indent="0">
              <a:buNone/>
            </a:pPr>
            <a:r>
              <a:rPr lang="en-GB" sz="1100" b="1" dirty="0" smtClean="0"/>
              <a:t>Task 13 </a:t>
            </a:r>
            <a:r>
              <a:rPr lang="en-GB" sz="1100" b="1" dirty="0"/>
              <a:t>– P3.9 – </a:t>
            </a:r>
            <a:r>
              <a:rPr lang="en-GB" sz="1100" dirty="0"/>
              <a:t>Define the ethical implications of the </a:t>
            </a:r>
            <a:r>
              <a:rPr lang="en-GB" sz="1100" b="1" dirty="0"/>
              <a:t>Monitoring, Policies and Intellectual Copyright </a:t>
            </a:r>
            <a:r>
              <a:rPr lang="en-GB" sz="1100" dirty="0"/>
              <a:t>with examples of their impact on business functions.</a:t>
            </a:r>
          </a:p>
          <a:p>
            <a:pPr marL="0" indent="0">
              <a:buNone/>
            </a:pPr>
            <a:r>
              <a:rPr lang="en-GB" sz="1100" b="1" dirty="0"/>
              <a:t>Task </a:t>
            </a:r>
            <a:r>
              <a:rPr lang="en-GB" sz="1100" b="1" dirty="0" smtClean="0"/>
              <a:t>14 </a:t>
            </a:r>
            <a:r>
              <a:rPr lang="en-GB" sz="1100" b="1" dirty="0"/>
              <a:t>– </a:t>
            </a:r>
            <a:r>
              <a:rPr lang="en-GB" sz="1100" b="1" dirty="0" smtClean="0"/>
              <a:t>D1.5 –</a:t>
            </a:r>
            <a:r>
              <a:rPr lang="en-GB" sz="1100" dirty="0" smtClean="0"/>
              <a:t> </a:t>
            </a:r>
            <a:r>
              <a:rPr lang="en-GB" sz="1100" dirty="0"/>
              <a:t>Compare the ethical implications of </a:t>
            </a:r>
            <a:r>
              <a:rPr lang="en-GB" sz="1100" b="1" dirty="0"/>
              <a:t>Monitoring, Policies and Intellectual Copyright</a:t>
            </a:r>
            <a:r>
              <a:rPr lang="en-GB" sz="1100" dirty="0"/>
              <a:t> and how this would have an impact on you two companies, with examples.</a:t>
            </a:r>
          </a:p>
          <a:p>
            <a:pPr marL="0" indent="0">
              <a:buNone/>
            </a:pPr>
            <a:r>
              <a:rPr lang="en-GB" sz="1100" b="1" dirty="0" smtClean="0"/>
              <a:t>Task 15 </a:t>
            </a:r>
            <a:r>
              <a:rPr lang="en-GB" sz="1100" b="1" dirty="0"/>
              <a:t>– P3.10 – </a:t>
            </a:r>
            <a:r>
              <a:rPr lang="en-GB" sz="1100" dirty="0"/>
              <a:t>Define the operational implications in business that companies have to take into consideration with examples of their impact on business functions.</a:t>
            </a:r>
          </a:p>
          <a:p>
            <a:pPr marL="0" indent="0">
              <a:buNone/>
              <a:tabLst>
                <a:tab pos="2954338" algn="l"/>
              </a:tabLst>
            </a:pPr>
            <a:r>
              <a:rPr lang="en-GB" sz="1100" b="1" dirty="0"/>
              <a:t>Task </a:t>
            </a:r>
            <a:r>
              <a:rPr lang="en-GB" sz="1100" b="1" dirty="0" smtClean="0"/>
              <a:t>16 </a:t>
            </a:r>
            <a:r>
              <a:rPr lang="en-GB" sz="1100" b="1" dirty="0"/>
              <a:t>– </a:t>
            </a:r>
            <a:r>
              <a:rPr lang="en-GB" sz="1100" b="1" dirty="0" smtClean="0"/>
              <a:t>D1.6 </a:t>
            </a:r>
            <a:r>
              <a:rPr lang="en-GB" sz="1100" b="1" dirty="0"/>
              <a:t>–</a:t>
            </a:r>
            <a:r>
              <a:rPr lang="en-GB" sz="1100" dirty="0"/>
              <a:t> Compare the operational implications in business that would have an impact on you two companies, with examples.</a:t>
            </a:r>
          </a:p>
        </p:txBody>
      </p:sp>
      <p:sp>
        <p:nvSpPr>
          <p:cNvPr id="3" name="Title 2"/>
          <p:cNvSpPr>
            <a:spLocks noGrp="1"/>
          </p:cNvSpPr>
          <p:nvPr>
            <p:ph type="title"/>
          </p:nvPr>
        </p:nvSpPr>
        <p:spPr>
          <a:xfrm>
            <a:off x="179512" y="332656"/>
            <a:ext cx="8640960" cy="706090"/>
          </a:xfrm>
        </p:spPr>
        <p:txBody>
          <a:bodyPr>
            <a:normAutofit/>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r>
              <a:rPr lang="en-GB" sz="2000" b="1" dirty="0">
                <a:latin typeface="Arial" pitchFamily="34" charset="0"/>
                <a:cs typeface="Arial" pitchFamily="34" charset="0"/>
              </a:rPr>
              <a:t>P3</a:t>
            </a:r>
            <a:r>
              <a:rPr lang="en-GB" sz="2000" dirty="0">
                <a:latin typeface="Arial" pitchFamily="34" charset="0"/>
                <a:cs typeface="Arial" pitchFamily="34" charset="0"/>
              </a:rPr>
              <a:t> </a:t>
            </a:r>
            <a:r>
              <a:rPr lang="en-GB" sz="2000" dirty="0" smtClean="0">
                <a:latin typeface="Arial" pitchFamily="34" charset="0"/>
                <a:cs typeface="Arial" pitchFamily="34" charset="0"/>
              </a:rPr>
              <a:t>- </a:t>
            </a:r>
            <a:r>
              <a:rPr lang="en-GB" sz="2000" dirty="0" smtClean="0"/>
              <a:t>Evidence </a:t>
            </a:r>
            <a:r>
              <a:rPr lang="en-GB" sz="2000" dirty="0"/>
              <a:t>could be a report or a presentation demonstrating the learners understanding of the issues related to the use of information which must include those in the teaching content. Learners must also evidence the ethical issues and the operational issues. They should explain how these impact on organisations in general</a:t>
            </a:r>
            <a:r>
              <a:rPr lang="en-GB" sz="2000" dirty="0" smtClean="0"/>
              <a:t>.</a:t>
            </a:r>
            <a:endParaRPr lang="en-GB" sz="2000" dirty="0">
              <a:latin typeface="Arial" pitchFamily="34" charset="0"/>
              <a:cs typeface="Arial" pitchFamily="34" charset="0"/>
            </a:endParaRPr>
          </a:p>
          <a:p>
            <a:r>
              <a:rPr lang="en-GB" sz="2000" b="1" dirty="0">
                <a:latin typeface="Arial" pitchFamily="34" charset="0"/>
                <a:cs typeface="Arial" pitchFamily="34" charset="0"/>
              </a:rPr>
              <a:t>D1</a:t>
            </a:r>
            <a:r>
              <a:rPr lang="en-GB" sz="2000" dirty="0">
                <a:latin typeface="Arial" pitchFamily="34" charset="0"/>
                <a:cs typeface="Arial" pitchFamily="34" charset="0"/>
              </a:rPr>
              <a:t> – </a:t>
            </a:r>
            <a:r>
              <a:rPr lang="en-GB" sz="2000" dirty="0" smtClean="0"/>
              <a:t>For </a:t>
            </a:r>
            <a:r>
              <a:rPr lang="en-GB" sz="2000" dirty="0"/>
              <a:t>a distinction criterion D1, evidence must include a comparison of at least two criteria for each of the legal, ethical and operational </a:t>
            </a:r>
            <a:r>
              <a:rPr lang="en-GB" sz="2000" dirty="0" smtClean="0"/>
              <a:t>issues </a:t>
            </a:r>
            <a:r>
              <a:rPr lang="en-GB" sz="2000" dirty="0"/>
              <a:t>and how they affect at least two different organisation types. This evidence could be an extension of P3 but should compare the examples. Evidence of effects on the organisation must be clearly explained within the learner evidence. </a:t>
            </a:r>
            <a:endParaRPr lang="en-GB" sz="2000" dirty="0">
              <a:latin typeface="Arial" pitchFamily="34" charset="0"/>
              <a:cs typeface="Arial" pitchFamily="34" charset="0"/>
            </a:endParaRPr>
          </a:p>
        </p:txBody>
      </p:sp>
      <p:sp>
        <p:nvSpPr>
          <p:cNvPr id="3" name="Title 2"/>
          <p:cNvSpPr>
            <a:spLocks noGrp="1"/>
          </p:cNvSpPr>
          <p:nvPr>
            <p:ph type="title"/>
          </p:nvPr>
        </p:nvSpPr>
        <p:spPr>
          <a:xfrm>
            <a:off x="457200" y="274638"/>
            <a:ext cx="8229600" cy="850106"/>
          </a:xfrm>
        </p:spPr>
        <p:txBody>
          <a:bodyPr/>
          <a:lstStyle/>
          <a:p>
            <a:r>
              <a:rPr lang="en-GB" dirty="0"/>
              <a:t>LO1 </a:t>
            </a:r>
            <a:r>
              <a:rPr lang="en-GB" dirty="0" smtClean="0"/>
              <a:t>– Assessment Criteria</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r>
              <a:rPr lang="en-GB" sz="1800" dirty="0" smtClean="0"/>
              <a:t>This </a:t>
            </a:r>
            <a:r>
              <a:rPr lang="en-GB" sz="1800" dirty="0"/>
              <a:t>should be delivered by the tutor and an overview of the legislation related to the use of information and learners should research and discuss these in more details to include a summary of the purpose, implications and where it applies. This may be in small groups presenting to the larger group their findings on: </a:t>
            </a:r>
          </a:p>
          <a:p>
            <a:r>
              <a:rPr lang="en-GB" sz="1800" dirty="0"/>
              <a:t>Legislation: </a:t>
            </a:r>
          </a:p>
          <a:p>
            <a:pPr lvl="1"/>
            <a:r>
              <a:rPr lang="en-GB" sz="1800" dirty="0" smtClean="0"/>
              <a:t>Data </a:t>
            </a:r>
            <a:r>
              <a:rPr lang="en-GB" sz="1800" dirty="0"/>
              <a:t>Protection Act 1998 </a:t>
            </a:r>
          </a:p>
          <a:p>
            <a:pPr lvl="1"/>
            <a:r>
              <a:rPr lang="en-GB" sz="1800" dirty="0" smtClean="0"/>
              <a:t>Freedom </a:t>
            </a:r>
            <a:r>
              <a:rPr lang="en-GB" sz="1800" dirty="0"/>
              <a:t>of Information Act 2000 </a:t>
            </a:r>
          </a:p>
          <a:p>
            <a:pPr lvl="1"/>
            <a:r>
              <a:rPr lang="en-GB" sz="1800" dirty="0" smtClean="0"/>
              <a:t>Computer </a:t>
            </a:r>
            <a:r>
              <a:rPr lang="en-GB" sz="1800" dirty="0"/>
              <a:t>Misuse Act 1990 </a:t>
            </a:r>
          </a:p>
          <a:p>
            <a:pPr lvl="1"/>
            <a:r>
              <a:rPr lang="en-GB" sz="1800" dirty="0" smtClean="0"/>
              <a:t>Copyright</a:t>
            </a:r>
            <a:r>
              <a:rPr lang="en-GB" sz="1800" dirty="0"/>
              <a:t>. </a:t>
            </a:r>
            <a:endParaRPr lang="en-GB" sz="1400" dirty="0"/>
          </a:p>
          <a:p>
            <a:r>
              <a:rPr lang="en-GB" sz="1800" dirty="0"/>
              <a:t>To consolidate learning tutors could provide several brief scenarios to learners which will contain situations regarding </a:t>
            </a:r>
            <a:r>
              <a:rPr lang="en-GB" sz="1800" b="1" dirty="0"/>
              <a:t>legality</a:t>
            </a:r>
            <a:r>
              <a:rPr lang="en-GB" sz="1800" dirty="0"/>
              <a:t>. The groups could then discuss which legal issues apply. This will stimulate the learner to research further and embed the knowledge pertaining to legal issues. Within the groups discuss the affect different outcomes will have on organisations. </a:t>
            </a:r>
            <a:endParaRPr lang="en-GB" sz="1800" dirty="0" smtClean="0">
              <a:latin typeface="Calibri" pitchFamily="34" charset="0"/>
            </a:endParaRPr>
          </a:p>
        </p:txBody>
      </p:sp>
      <p:sp>
        <p:nvSpPr>
          <p:cNvPr id="3" name="Title 2"/>
          <p:cNvSpPr>
            <a:spLocks noGrp="1"/>
          </p:cNvSpPr>
          <p:nvPr>
            <p:ph type="title"/>
          </p:nvPr>
        </p:nvSpPr>
        <p:spPr>
          <a:xfrm>
            <a:off x="457200" y="274638"/>
            <a:ext cx="8229600" cy="850106"/>
          </a:xfrm>
        </p:spPr>
        <p:txBody>
          <a:bodyPr/>
          <a:lstStyle/>
          <a:p>
            <a:r>
              <a:rPr lang="en-GB" dirty="0"/>
              <a:t>L</a:t>
            </a:r>
            <a:r>
              <a:rPr lang="en-GB" dirty="0" smtClean="0"/>
              <a:t>O1 - Assessment Criteria</a:t>
            </a:r>
            <a:endParaRPr lang="en-GB" dirty="0"/>
          </a:p>
        </p:txBody>
      </p:sp>
    </p:spTree>
    <p:extLst>
      <p:ext uri="{BB962C8B-B14F-4D97-AF65-F5344CB8AC3E}">
        <p14:creationId xmlns:p14="http://schemas.microsoft.com/office/powerpoint/2010/main" val="24619478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052736"/>
            <a:ext cx="8424936" cy="5400600"/>
          </a:xfrm>
        </p:spPr>
        <p:txBody>
          <a:bodyPr>
            <a:noAutofit/>
          </a:bodyPr>
          <a:lstStyle/>
          <a:p>
            <a:r>
              <a:rPr lang="en-GB" sz="2000" dirty="0" smtClean="0"/>
              <a:t>Learners </a:t>
            </a:r>
            <a:r>
              <a:rPr lang="en-GB" sz="2000" dirty="0"/>
              <a:t>should be taught the </a:t>
            </a:r>
            <a:r>
              <a:rPr lang="en-GB" sz="2000" b="1" dirty="0"/>
              <a:t>ethical issues </a:t>
            </a:r>
            <a:r>
              <a:rPr lang="en-GB" sz="2000" dirty="0"/>
              <a:t>and considerations and should be encouraged to research to find examples in the media where there have been ethical issues within organisations and what they were. This could be done as small groups reporting back or individual work discussed with the group. </a:t>
            </a:r>
          </a:p>
          <a:p>
            <a:r>
              <a:rPr lang="en-GB" sz="2000" dirty="0"/>
              <a:t>Learners should then investigate the </a:t>
            </a:r>
            <a:r>
              <a:rPr lang="en-GB" sz="2000" b="1" dirty="0"/>
              <a:t>operational issues </a:t>
            </a:r>
            <a:r>
              <a:rPr lang="en-GB" sz="2000" dirty="0"/>
              <a:t>that need to be considered with regards to the use of information. Using an example of an identified organisation, class discussion should be initiated regarding topics such as whistle blowing and information ownership both of which learners like to explore. This will embed for the learner the difference between, what is legal and what is ethical. Give examples of operational issues regarding backing up of their work and Health &amp; Safety. </a:t>
            </a:r>
            <a:endParaRPr lang="en-GB" sz="2000" dirty="0" smtClean="0">
              <a:latin typeface="Calibri" pitchFamily="34" charset="0"/>
            </a:endParaRPr>
          </a:p>
        </p:txBody>
      </p:sp>
      <p:sp>
        <p:nvSpPr>
          <p:cNvPr id="3" name="Title 2"/>
          <p:cNvSpPr>
            <a:spLocks noGrp="1"/>
          </p:cNvSpPr>
          <p:nvPr>
            <p:ph type="title"/>
          </p:nvPr>
        </p:nvSpPr>
        <p:spPr>
          <a:xfrm>
            <a:off x="457200" y="274638"/>
            <a:ext cx="8229600" cy="850106"/>
          </a:xfrm>
        </p:spPr>
        <p:txBody>
          <a:bodyPr/>
          <a:lstStyle/>
          <a:p>
            <a:r>
              <a:rPr lang="en-GB" dirty="0"/>
              <a:t>L</a:t>
            </a:r>
            <a:r>
              <a:rPr lang="en-GB" dirty="0" smtClean="0"/>
              <a:t>O1 - Assessment Criteria</a:t>
            </a:r>
            <a:endParaRPr lang="en-GB" dirty="0"/>
          </a:p>
        </p:txBody>
      </p:sp>
    </p:spTree>
    <p:extLst>
      <p:ext uri="{BB962C8B-B14F-4D97-AF65-F5344CB8AC3E}">
        <p14:creationId xmlns:p14="http://schemas.microsoft.com/office/powerpoint/2010/main" val="4277756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80120"/>
            <a:ext cx="8712968" cy="5013176"/>
          </a:xfrm>
        </p:spPr>
        <p:txBody>
          <a:bodyPr>
            <a:noAutofit/>
          </a:bodyPr>
          <a:lstStyle/>
          <a:p>
            <a:pPr marL="0" indent="0">
              <a:buNone/>
            </a:pPr>
            <a:r>
              <a:rPr lang="en-GB" sz="1800" dirty="0" smtClean="0"/>
              <a:t>This Act applies to personal information about an individual </a:t>
            </a:r>
          </a:p>
          <a:p>
            <a:pPr marL="352425" indent="-352425"/>
            <a:r>
              <a:rPr lang="en-GB" sz="1800" dirty="0" smtClean="0"/>
              <a:t>It is aimed at protecting the rights of the individual to privacy. The Act is quite complex but there are basically eight common sense rules - known as the ‘data protection principles’</a:t>
            </a:r>
          </a:p>
          <a:p>
            <a:pPr marL="352425" indent="-352425"/>
            <a:r>
              <a:rPr lang="en-GB" sz="1800" dirty="0" smtClean="0"/>
              <a:t>Gives important rights to the person about whom the data is held about </a:t>
            </a:r>
            <a:r>
              <a:rPr lang="en-GB" sz="1800" dirty="0" smtClean="0">
                <a:sym typeface="Wingdings" pitchFamily="2" charset="2"/>
              </a:rPr>
              <a:t> t</a:t>
            </a:r>
            <a:r>
              <a:rPr lang="en-GB" sz="1800" dirty="0" smtClean="0"/>
              <a:t>his includes the right to know what information is held, including information held by an employer, and the right to correct information that is wrong</a:t>
            </a:r>
          </a:p>
          <a:p>
            <a:pPr marL="544513" lvl="1" indent="-288925"/>
            <a:r>
              <a:rPr lang="en-GB" sz="1800" dirty="0" smtClean="0"/>
              <a:t>Compensation can be claimed through the courts if an organisation breaches this Act and causes damage, such as financial loss, claim for distress caused as a result of the incident</a:t>
            </a:r>
          </a:p>
          <a:p>
            <a:pPr marL="352425" indent="-352425"/>
            <a:r>
              <a:rPr lang="en-GB" sz="1800" dirty="0" smtClean="0"/>
              <a:t>If an organisation holds data on individuals, it must register under the Act</a:t>
            </a:r>
          </a:p>
          <a:p>
            <a:pPr marL="544513" lvl="1" indent="-288925"/>
            <a:r>
              <a:rPr lang="en-GB" sz="1800" dirty="0" smtClean="0"/>
              <a:t>Employees must adhere to the Act and the employer will have rules/ guidelines to follow</a:t>
            </a:r>
          </a:p>
          <a:p>
            <a:pPr marL="544513" lvl="1" indent="-288925"/>
            <a:r>
              <a:rPr lang="en-GB" sz="1800" dirty="0" smtClean="0"/>
              <a:t>The employer will be prosecuted if they break this law and if an employee is found to be negligent, he/she may be liable for prosecution too.</a:t>
            </a:r>
            <a:endParaRPr lang="en-GB" sz="2400" b="1" dirty="0" smtClean="0"/>
          </a:p>
        </p:txBody>
      </p:sp>
      <p:sp>
        <p:nvSpPr>
          <p:cNvPr id="2" name="Title 1"/>
          <p:cNvSpPr>
            <a:spLocks noGrp="1"/>
          </p:cNvSpPr>
          <p:nvPr>
            <p:ph type="title"/>
          </p:nvPr>
        </p:nvSpPr>
        <p:spPr>
          <a:xfrm>
            <a:off x="233773" y="476672"/>
            <a:ext cx="8684232" cy="504056"/>
          </a:xfrm>
        </p:spPr>
        <p:txBody>
          <a:bodyPr>
            <a:noAutofit/>
          </a:bodyPr>
          <a:lstStyle/>
          <a:p>
            <a:r>
              <a:rPr lang="en-GB" sz="3600" dirty="0" smtClean="0"/>
              <a:t> 1 - Data Protection Act (1998)</a:t>
            </a:r>
            <a:endParaRPr lang="en-US" sz="3600" dirty="0"/>
          </a:p>
        </p:txBody>
      </p:sp>
      <p:pic>
        <p:nvPicPr>
          <p:cNvPr id="5" name="Picture 4"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pic>
        <p:nvPicPr>
          <p:cNvPr id="6" name="Picture 5"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spTree>
    <p:extLst>
      <p:ext uri="{BB962C8B-B14F-4D97-AF65-F5344CB8AC3E}">
        <p14:creationId xmlns:p14="http://schemas.microsoft.com/office/powerpoint/2010/main" val="96912954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080120"/>
            <a:ext cx="8712968" cy="5013176"/>
          </a:xfrm>
        </p:spPr>
        <p:txBody>
          <a:bodyPr>
            <a:noAutofit/>
          </a:bodyPr>
          <a:lstStyle/>
          <a:p>
            <a:pPr>
              <a:buNone/>
            </a:pPr>
            <a:r>
              <a:rPr lang="en-US" sz="1600" dirty="0" smtClean="0"/>
              <a:t>The Act defines eight principles of information-handling practice</a:t>
            </a:r>
          </a:p>
          <a:p>
            <a:pPr>
              <a:buFont typeface="+mj-lt"/>
              <a:buAutoNum type="arabicPeriod"/>
            </a:pPr>
            <a:r>
              <a:rPr lang="en-US" sz="1600" dirty="0" smtClean="0"/>
              <a:t>Personal </a:t>
            </a:r>
            <a:r>
              <a:rPr lang="en-US" sz="1600" b="1" dirty="0" smtClean="0"/>
              <a:t>data shall be processed fairly and lawfully </a:t>
            </a:r>
            <a:r>
              <a:rPr lang="en-US" sz="1600" dirty="0" smtClean="0"/>
              <a:t>and, in particular, shall not be processed</a:t>
            </a:r>
          </a:p>
          <a:p>
            <a:pPr>
              <a:buFont typeface="+mj-lt"/>
              <a:buAutoNum type="arabicPeriod"/>
            </a:pPr>
            <a:r>
              <a:rPr lang="en-US" sz="1600" dirty="0" smtClean="0"/>
              <a:t>Personal data shall be obtained only for one or more </a:t>
            </a:r>
            <a:r>
              <a:rPr lang="en-US" sz="1600" b="1" dirty="0" smtClean="0"/>
              <a:t>specified and lawful purposes</a:t>
            </a:r>
            <a:r>
              <a:rPr lang="en-US" sz="1600" dirty="0" smtClean="0"/>
              <a:t>, and shall not be further processed in any manner incompatible with that purpose or those purposes</a:t>
            </a:r>
          </a:p>
          <a:p>
            <a:pPr>
              <a:buFont typeface="+mj-lt"/>
              <a:buAutoNum type="arabicPeriod"/>
            </a:pPr>
            <a:r>
              <a:rPr lang="en-US" sz="1600" dirty="0" smtClean="0"/>
              <a:t>Personal data shall be </a:t>
            </a:r>
            <a:r>
              <a:rPr lang="en-US" sz="1600" b="1" dirty="0" smtClean="0"/>
              <a:t>adequate, relevant </a:t>
            </a:r>
            <a:r>
              <a:rPr lang="en-US" sz="1600" dirty="0" smtClean="0"/>
              <a:t>and not excessive in relation to the </a:t>
            </a:r>
            <a:r>
              <a:rPr lang="en-US" sz="1600" b="1" dirty="0" smtClean="0"/>
              <a:t>purpose or purposes </a:t>
            </a:r>
            <a:r>
              <a:rPr lang="en-US" sz="1600" dirty="0" smtClean="0"/>
              <a:t>for which they are processed</a:t>
            </a:r>
          </a:p>
          <a:p>
            <a:pPr>
              <a:buFont typeface="+mj-lt"/>
              <a:buAutoNum type="arabicPeriod"/>
            </a:pPr>
            <a:r>
              <a:rPr lang="en-US" sz="1600" dirty="0" smtClean="0"/>
              <a:t>Personal data shall be </a:t>
            </a:r>
            <a:r>
              <a:rPr lang="en-US" sz="1600" b="1" dirty="0" smtClean="0"/>
              <a:t>accurate and, where necessary, kept up to date</a:t>
            </a:r>
            <a:endParaRPr lang="en-US" sz="1600" dirty="0" smtClean="0"/>
          </a:p>
          <a:p>
            <a:pPr>
              <a:buFont typeface="+mj-lt"/>
              <a:buAutoNum type="arabicPeriod"/>
            </a:pPr>
            <a:r>
              <a:rPr lang="en-US" sz="1600" dirty="0" smtClean="0"/>
              <a:t>Personal data processed for any purpose or purposes shall </a:t>
            </a:r>
            <a:r>
              <a:rPr lang="en-US" sz="1600" b="1" dirty="0" smtClean="0"/>
              <a:t>not be kept for longer than is necessary </a:t>
            </a:r>
            <a:r>
              <a:rPr lang="en-US" sz="1600" dirty="0" smtClean="0"/>
              <a:t>for that purpose or those purposes</a:t>
            </a:r>
          </a:p>
          <a:p>
            <a:pPr>
              <a:buFont typeface="+mj-lt"/>
              <a:buAutoNum type="arabicPeriod"/>
            </a:pPr>
            <a:r>
              <a:rPr lang="en-US" sz="1600" dirty="0" smtClean="0"/>
              <a:t>Personal data shall be </a:t>
            </a:r>
            <a:r>
              <a:rPr lang="en-US" sz="1600" b="1" dirty="0" smtClean="0"/>
              <a:t>processed in accordance with the rights of data </a:t>
            </a:r>
            <a:r>
              <a:rPr lang="en-US" sz="1600" dirty="0" smtClean="0"/>
              <a:t>subjects under this Act.</a:t>
            </a:r>
          </a:p>
          <a:p>
            <a:pPr>
              <a:buFont typeface="+mj-lt"/>
              <a:buAutoNum type="arabicPeriod"/>
            </a:pPr>
            <a:r>
              <a:rPr lang="en-US" sz="1600" dirty="0" smtClean="0"/>
              <a:t>Appropriate </a:t>
            </a:r>
            <a:r>
              <a:rPr lang="en-US" sz="1600" b="1" dirty="0" smtClean="0"/>
              <a:t>technical and </a:t>
            </a:r>
            <a:r>
              <a:rPr lang="en-US" sz="1600" b="1" dirty="0" err="1" smtClean="0"/>
              <a:t>organisational</a:t>
            </a:r>
            <a:r>
              <a:rPr lang="en-US" sz="1600" b="1" dirty="0" smtClean="0"/>
              <a:t> measures </a:t>
            </a:r>
            <a:r>
              <a:rPr lang="en-US" sz="1600" dirty="0" smtClean="0"/>
              <a:t>shall be taken against </a:t>
            </a:r>
            <a:r>
              <a:rPr lang="en-US" sz="1600" b="1" dirty="0" err="1" smtClean="0"/>
              <a:t>unauthorised</a:t>
            </a:r>
            <a:r>
              <a:rPr lang="en-US" sz="1600" b="1" dirty="0" smtClean="0"/>
              <a:t> or unlawful processing of personal data </a:t>
            </a:r>
            <a:r>
              <a:rPr lang="en-US" sz="1600" dirty="0" smtClean="0"/>
              <a:t>and against accidental loss or destruction of, or damage to, personal data</a:t>
            </a:r>
          </a:p>
          <a:p>
            <a:pPr>
              <a:buFont typeface="+mj-lt"/>
              <a:buAutoNum type="arabicPeriod"/>
            </a:pPr>
            <a:r>
              <a:rPr lang="en-US" sz="1600" dirty="0" smtClean="0"/>
              <a:t>Personal data shall not be </a:t>
            </a:r>
            <a:r>
              <a:rPr lang="en-US" sz="1600" b="1" dirty="0" smtClean="0"/>
              <a:t>transferred to a country or territory outside the European Economic Area </a:t>
            </a:r>
            <a:r>
              <a:rPr lang="en-US" sz="1600" dirty="0" smtClean="0"/>
              <a:t>unless that country or territory ensures an adequate level of protection for the rights and freedoms of data subjects</a:t>
            </a:r>
            <a:r>
              <a:rPr lang="en-US" sz="1600" dirty="0"/>
              <a:t> </a:t>
            </a:r>
            <a:r>
              <a:rPr lang="en-US" sz="1600" dirty="0" smtClean="0"/>
              <a:t>in relation to the processing of personal data</a:t>
            </a:r>
          </a:p>
        </p:txBody>
      </p:sp>
      <p:sp>
        <p:nvSpPr>
          <p:cNvPr id="25" name="Title 1"/>
          <p:cNvSpPr txBox="1">
            <a:spLocks/>
          </p:cNvSpPr>
          <p:nvPr/>
        </p:nvSpPr>
        <p:spPr>
          <a:xfrm>
            <a:off x="233773" y="476672"/>
            <a:ext cx="8684232" cy="504056"/>
          </a:xfrm>
          <a:prstGeom prst="rect">
            <a:avLst/>
          </a:prstGeom>
        </p:spPr>
        <p:txBody>
          <a:bodyPr vert="horz" lIns="0" tIns="0" rIns="0" bIns="0" rtlCol="0" anchor="b" anchorCtr="0">
            <a:noAutofit/>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 1 - Data Protection Act (1998)</a:t>
            </a:r>
            <a:endParaRPr lang="en-US" sz="3600" dirty="0"/>
          </a:p>
        </p:txBody>
      </p:sp>
    </p:spTree>
    <p:extLst>
      <p:ext uri="{BB962C8B-B14F-4D97-AF65-F5344CB8AC3E}">
        <p14:creationId xmlns:p14="http://schemas.microsoft.com/office/powerpoint/2010/main" val="3662159300"/>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152128"/>
            <a:ext cx="8712968" cy="5013176"/>
          </a:xfrm>
        </p:spPr>
        <p:txBody>
          <a:bodyPr>
            <a:normAutofit/>
          </a:bodyPr>
          <a:lstStyle/>
          <a:p>
            <a:pPr marL="365125" indent="-365125">
              <a:buNone/>
            </a:pPr>
            <a:r>
              <a:rPr lang="en-GB" sz="2000" dirty="0" smtClean="0"/>
              <a:t>The act says that data must be:</a:t>
            </a:r>
          </a:p>
          <a:p>
            <a:pPr>
              <a:buClr>
                <a:srgbClr val="FF6600"/>
              </a:buClr>
              <a:buFontTx/>
              <a:buAutoNum type="arabicPeriod"/>
            </a:pPr>
            <a:r>
              <a:rPr lang="en-GB" sz="1800" dirty="0" smtClean="0"/>
              <a:t>Fairly and lawfully processed (used)</a:t>
            </a:r>
          </a:p>
          <a:p>
            <a:pPr>
              <a:buClr>
                <a:srgbClr val="FF6600"/>
              </a:buClr>
              <a:buFontTx/>
              <a:buAutoNum type="arabicPeriod"/>
            </a:pPr>
            <a:r>
              <a:rPr lang="en-GB" sz="1800" dirty="0"/>
              <a:t>U</a:t>
            </a:r>
            <a:r>
              <a:rPr lang="en-GB" sz="1800" dirty="0" smtClean="0"/>
              <a:t>sed for limited purposes</a:t>
            </a:r>
          </a:p>
          <a:p>
            <a:pPr>
              <a:buClr>
                <a:srgbClr val="FF6600"/>
              </a:buClr>
              <a:buFontTx/>
              <a:buAutoNum type="arabicPeriod"/>
            </a:pPr>
            <a:r>
              <a:rPr lang="en-GB" sz="1800" dirty="0"/>
              <a:t>A</a:t>
            </a:r>
            <a:r>
              <a:rPr lang="en-GB" sz="1800" dirty="0" smtClean="0"/>
              <a:t>dequate and relevant - only what is needed may be used</a:t>
            </a:r>
          </a:p>
          <a:p>
            <a:pPr>
              <a:buClr>
                <a:srgbClr val="FF6600"/>
              </a:buClr>
              <a:buFontTx/>
              <a:buAutoNum type="arabicPeriod"/>
            </a:pPr>
            <a:r>
              <a:rPr lang="en-GB" sz="1800" dirty="0"/>
              <a:t>A</a:t>
            </a:r>
            <a:r>
              <a:rPr lang="en-GB" sz="1800" dirty="0" smtClean="0"/>
              <a:t>ccurate</a:t>
            </a:r>
          </a:p>
          <a:p>
            <a:pPr>
              <a:buClr>
                <a:srgbClr val="FF6600"/>
              </a:buClr>
              <a:buFontTx/>
              <a:buAutoNum type="arabicPeriod"/>
            </a:pPr>
            <a:r>
              <a:rPr lang="en-GB" sz="1800" dirty="0"/>
              <a:t>N</a:t>
            </a:r>
            <a:r>
              <a:rPr lang="en-GB" sz="1800" dirty="0" smtClean="0"/>
              <a:t>ot kept for longer than is necessary</a:t>
            </a:r>
          </a:p>
          <a:p>
            <a:pPr>
              <a:buClr>
                <a:srgbClr val="FF6600"/>
              </a:buClr>
              <a:buFontTx/>
              <a:buAutoNum type="arabicPeriod"/>
            </a:pPr>
            <a:r>
              <a:rPr lang="en-GB" sz="1800" dirty="0"/>
              <a:t>A</a:t>
            </a:r>
            <a:r>
              <a:rPr lang="en-GB" sz="1800" dirty="0" smtClean="0"/>
              <a:t>ccessible to the individual and able to be corrected or removed where necessary</a:t>
            </a:r>
          </a:p>
          <a:p>
            <a:pPr>
              <a:buClr>
                <a:srgbClr val="FF6600"/>
              </a:buClr>
              <a:buFontTx/>
              <a:buAutoNum type="arabicPeriod"/>
            </a:pPr>
            <a:r>
              <a:rPr lang="en-GB" sz="1800" dirty="0"/>
              <a:t>S</a:t>
            </a:r>
            <a:r>
              <a:rPr lang="en-GB" sz="1800" dirty="0" smtClean="0"/>
              <a:t>ecure</a:t>
            </a:r>
          </a:p>
          <a:p>
            <a:pPr>
              <a:buClr>
                <a:srgbClr val="FF6600"/>
              </a:buClr>
              <a:buFontTx/>
              <a:buAutoNum type="arabicPeriod"/>
            </a:pPr>
            <a:r>
              <a:rPr lang="en-GB" sz="1800" dirty="0" smtClean="0"/>
              <a:t>Not transferred to countries without adequate protection.</a:t>
            </a:r>
          </a:p>
          <a:p>
            <a:pPr marL="109728" indent="0">
              <a:buClr>
                <a:srgbClr val="FF6600"/>
              </a:buClr>
              <a:buNone/>
            </a:pPr>
            <a:endParaRPr lang="en-GB" sz="1800" b="1" dirty="0" smtClean="0"/>
          </a:p>
          <a:p>
            <a:pPr marL="109728" indent="0">
              <a:buClr>
                <a:srgbClr val="FF6600"/>
              </a:buClr>
              <a:buNone/>
            </a:pPr>
            <a:endParaRPr lang="en-GB" sz="1800" b="1" dirty="0" smtClean="0"/>
          </a:p>
          <a:p>
            <a:pPr marL="109728" indent="0">
              <a:buClr>
                <a:srgbClr val="FF6600"/>
              </a:buClr>
              <a:buNone/>
            </a:pPr>
            <a:endParaRPr lang="en-GB" sz="1800" b="1" dirty="0"/>
          </a:p>
          <a:p>
            <a:pPr marL="109728" indent="0">
              <a:buClr>
                <a:srgbClr val="FF6600"/>
              </a:buClr>
              <a:buNone/>
            </a:pPr>
            <a:r>
              <a:rPr lang="en-GB" sz="1800" b="1" dirty="0" smtClean="0"/>
              <a:t>Task </a:t>
            </a:r>
            <a:r>
              <a:rPr lang="en-GB" sz="1800" b="1" dirty="0"/>
              <a:t>1 (P3.1)</a:t>
            </a:r>
            <a:r>
              <a:rPr lang="en-GB" sz="1800" dirty="0"/>
              <a:t> - Produce a </a:t>
            </a:r>
            <a:r>
              <a:rPr lang="en-GB" sz="1800" b="1" dirty="0"/>
              <a:t>report</a:t>
            </a:r>
            <a:r>
              <a:rPr lang="en-GB" sz="1800" dirty="0"/>
              <a:t> describing the risks and the measures employees/employers need to consider when dealing within data held</a:t>
            </a:r>
          </a:p>
          <a:p>
            <a:pPr>
              <a:buClr>
                <a:srgbClr val="FF6600"/>
              </a:buClr>
              <a:buFontTx/>
              <a:buAutoNum type="arabicPeriod"/>
            </a:pPr>
            <a:endParaRPr lang="en-GB" sz="1800" dirty="0"/>
          </a:p>
        </p:txBody>
      </p:sp>
      <p:sp>
        <p:nvSpPr>
          <p:cNvPr id="25" name="Title 1"/>
          <p:cNvSpPr txBox="1">
            <a:spLocks/>
          </p:cNvSpPr>
          <p:nvPr/>
        </p:nvSpPr>
        <p:spPr>
          <a:xfrm>
            <a:off x="233773" y="476672"/>
            <a:ext cx="8684232" cy="504056"/>
          </a:xfrm>
          <a:prstGeom prst="rect">
            <a:avLst/>
          </a:prstGeom>
        </p:spPr>
        <p:txBody>
          <a:bodyPr vert="horz" lIns="0" tIns="0" rIns="0" bIns="0" rtlCol="0" anchor="b" anchorCtr="0">
            <a:noAutofit/>
            <a:scene3d>
              <a:camera prst="orthographicFront"/>
              <a:lightRig rig="soft" dir="t"/>
            </a:scene3d>
            <a:sp3d prstMaterial="softEdge">
              <a:bevelT w="25400" h="25400"/>
            </a:sp3d>
          </a:bodyPr>
          <a:lstStyle>
            <a:lvl1pPr algn="ctr"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600" dirty="0" smtClean="0"/>
              <a:t> 1 - Data Protection Act (1998)</a:t>
            </a:r>
            <a:endParaRPr lang="en-US" sz="3600" dirty="0"/>
          </a:p>
        </p:txBody>
      </p:sp>
      <p:graphicFrame>
        <p:nvGraphicFramePr>
          <p:cNvPr id="26" name="Table 25"/>
          <p:cNvGraphicFramePr>
            <a:graphicFrameLocks noGrp="1"/>
          </p:cNvGraphicFramePr>
          <p:nvPr>
            <p:extLst>
              <p:ext uri="{D42A27DB-BD31-4B8C-83A1-F6EECF244321}">
                <p14:modId xmlns:p14="http://schemas.microsoft.com/office/powerpoint/2010/main" val="1883729079"/>
              </p:ext>
            </p:extLst>
          </p:nvPr>
        </p:nvGraphicFramePr>
        <p:xfrm>
          <a:off x="2123728" y="4653136"/>
          <a:ext cx="5015880" cy="370840"/>
        </p:xfrm>
        <a:graphic>
          <a:graphicData uri="http://schemas.openxmlformats.org/drawingml/2006/table">
            <a:tbl>
              <a:tblPr firstRow="1" bandRow="1">
                <a:tableStyleId>{5C22544A-7EE6-4342-B048-85BDC9FD1C3A}</a:tableStyleId>
              </a:tblPr>
              <a:tblGrid>
                <a:gridCol w="2507940"/>
                <a:gridCol w="2507940"/>
              </a:tblGrid>
              <a:tr h="370840">
                <a:tc>
                  <a:txBody>
                    <a:bodyPr/>
                    <a:lstStyle/>
                    <a:p>
                      <a:pPr marL="713232" lvl="1" indent="-457200" algn="ctr"/>
                      <a:r>
                        <a:rPr lang="en-GB" sz="1800" dirty="0" smtClean="0">
                          <a:solidFill>
                            <a:schemeClr val="tx1"/>
                          </a:solidFill>
                          <a:latin typeface="Calibri" pitchFamily="34" charset="0"/>
                          <a:cs typeface="Calibri" pitchFamily="34" charset="0"/>
                        </a:rPr>
                        <a:t>What is it?</a:t>
                      </a: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Adhering to Legislation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1034705251"/>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3773" y="1152128"/>
            <a:ext cx="8712968" cy="5445224"/>
          </a:xfrm>
        </p:spPr>
        <p:txBody>
          <a:bodyPr>
            <a:normAutofit/>
          </a:bodyPr>
          <a:lstStyle/>
          <a:p>
            <a:pPr marL="0" indent="0">
              <a:buNone/>
            </a:pPr>
            <a:r>
              <a:rPr lang="en-GB" sz="1600" dirty="0" smtClean="0"/>
              <a:t>The Freedom of Information Act gives a person the right to ask any public body - such as the </a:t>
            </a:r>
            <a:r>
              <a:rPr lang="en-GB" sz="1600" b="1" dirty="0" smtClean="0"/>
              <a:t>local authorities and councils, hospitals and doctors’ surgeries, schools, colleges and universities, the police </a:t>
            </a:r>
            <a:r>
              <a:rPr lang="en-GB" sz="1600" dirty="0" smtClean="0"/>
              <a:t>- for all the information they have on a particular subject. </a:t>
            </a:r>
          </a:p>
          <a:p>
            <a:r>
              <a:rPr lang="en-GB" sz="1600" b="1" dirty="0" smtClean="0"/>
              <a:t>Everyone </a:t>
            </a:r>
            <a:r>
              <a:rPr lang="en-GB" sz="1600" dirty="0" smtClean="0"/>
              <a:t>can make a request for information - there are no restrictions on age, nationality, or the area lived in</a:t>
            </a:r>
          </a:p>
          <a:p>
            <a:r>
              <a:rPr lang="en-GB" sz="1600" dirty="0" smtClean="0"/>
              <a:t>Unless there’s a good reason, the organisation must provide the information within 20 working days</a:t>
            </a:r>
          </a:p>
          <a:p>
            <a:r>
              <a:rPr lang="en-GB" sz="1600" dirty="0" smtClean="0"/>
              <a:t>You can also ask for all the personal information they hold on you - </a:t>
            </a:r>
            <a:r>
              <a:rPr lang="en-GB" sz="1600" b="1" dirty="0" smtClean="0"/>
              <a:t>some information might be withheld </a:t>
            </a:r>
            <a:r>
              <a:rPr lang="en-GB" sz="1600" dirty="0" smtClean="0"/>
              <a:t>to protect various interests which are allowed for by the Act / If this is the case, then they </a:t>
            </a:r>
            <a:r>
              <a:rPr lang="en-GB" sz="1600" b="1" dirty="0" smtClean="0"/>
              <a:t>must say why they have withheld any information</a:t>
            </a:r>
            <a:r>
              <a:rPr lang="en-GB" sz="1600" dirty="0" smtClean="0"/>
              <a:t> </a:t>
            </a:r>
          </a:p>
          <a:p>
            <a:r>
              <a:rPr lang="en-GB" sz="1600" dirty="0" smtClean="0"/>
              <a:t>There is </a:t>
            </a:r>
            <a:r>
              <a:rPr lang="en-GB" sz="1600" b="1" dirty="0" smtClean="0"/>
              <a:t>often no fee attached to making a request </a:t>
            </a:r>
            <a:r>
              <a:rPr lang="en-GB" sz="1600" dirty="0" smtClean="0"/>
              <a:t>under the Freedom of Information Act unless it is in excess of a certain cost limit </a:t>
            </a:r>
            <a:r>
              <a:rPr lang="en-GB" sz="1600" dirty="0" smtClean="0">
                <a:sym typeface="Wingdings" pitchFamily="2" charset="2"/>
              </a:rPr>
              <a:t> </a:t>
            </a:r>
            <a:r>
              <a:rPr lang="en-GB" sz="1600" dirty="0" smtClean="0"/>
              <a:t>Administration charges, for photocopying and postage for example, may be levied at the discretion of the organisation. If information is requested about themselves, it will be handled under the Data Protection Act</a:t>
            </a:r>
          </a:p>
          <a:p>
            <a:r>
              <a:rPr lang="en-GB" sz="1600" b="1" dirty="0" smtClean="0"/>
              <a:t>Task 2 (P3.2)</a:t>
            </a:r>
            <a:r>
              <a:rPr lang="en-GB" sz="1600" dirty="0" smtClean="0"/>
              <a:t> - Produce a </a:t>
            </a:r>
            <a:r>
              <a:rPr lang="en-GB" sz="1600" b="1" dirty="0" smtClean="0"/>
              <a:t>report</a:t>
            </a:r>
            <a:r>
              <a:rPr lang="en-GB" sz="1600" dirty="0" smtClean="0"/>
              <a:t> describing how employees/employers are obliged to provide information to interested parties </a:t>
            </a:r>
          </a:p>
        </p:txBody>
      </p:sp>
      <p:sp>
        <p:nvSpPr>
          <p:cNvPr id="2" name="Title 1"/>
          <p:cNvSpPr>
            <a:spLocks noGrp="1"/>
          </p:cNvSpPr>
          <p:nvPr>
            <p:ph type="title"/>
          </p:nvPr>
        </p:nvSpPr>
        <p:spPr>
          <a:xfrm>
            <a:off x="72008" y="548680"/>
            <a:ext cx="8964488" cy="504056"/>
          </a:xfrm>
        </p:spPr>
        <p:txBody>
          <a:bodyPr>
            <a:noAutofit/>
          </a:bodyPr>
          <a:lstStyle/>
          <a:p>
            <a:r>
              <a:rPr lang="en-GB" sz="3600" dirty="0" smtClean="0"/>
              <a:t> 2 - Freedom of Information Act (2000)</a:t>
            </a:r>
            <a:endParaRPr lang="en-US" sz="3600" dirty="0"/>
          </a:p>
        </p:txBody>
      </p:sp>
      <p:pic>
        <p:nvPicPr>
          <p:cNvPr id="4" name="Picture 3" descr="home.jpg">
            <a:hlinkClick r:id="rId3" action="ppaction://hlinksldjump"/>
          </p:cNvPr>
          <p:cNvPicPr>
            <a:picLocks noChangeAspect="1"/>
          </p:cNvPicPr>
          <p:nvPr/>
        </p:nvPicPr>
        <p:blipFill>
          <a:blip r:embed="rId4" cstate="print">
            <a:clrChange>
              <a:clrFrom>
                <a:srgbClr val="FFFFFF"/>
              </a:clrFrom>
              <a:clrTo>
                <a:srgbClr val="FFFFFF">
                  <a:alpha val="0"/>
                </a:srgbClr>
              </a:clrTo>
            </a:clrChange>
          </a:blip>
          <a:stretch>
            <a:fillRect/>
          </a:stretch>
        </p:blipFill>
        <p:spPr>
          <a:xfrm>
            <a:off x="1" y="0"/>
            <a:ext cx="467544" cy="553790"/>
          </a:xfrm>
          <a:prstGeom prst="rect">
            <a:avLst/>
          </a:prstGeom>
        </p:spPr>
      </p:pic>
      <p:graphicFrame>
        <p:nvGraphicFramePr>
          <p:cNvPr id="23" name="Table 22"/>
          <p:cNvGraphicFramePr>
            <a:graphicFrameLocks noGrp="1"/>
          </p:cNvGraphicFramePr>
          <p:nvPr>
            <p:extLst>
              <p:ext uri="{D42A27DB-BD31-4B8C-83A1-F6EECF244321}">
                <p14:modId xmlns:p14="http://schemas.microsoft.com/office/powerpoint/2010/main" val="3785233370"/>
              </p:ext>
            </p:extLst>
          </p:nvPr>
        </p:nvGraphicFramePr>
        <p:xfrm>
          <a:off x="2123728" y="6226512"/>
          <a:ext cx="5015880" cy="370840"/>
        </p:xfrm>
        <a:graphic>
          <a:graphicData uri="http://schemas.openxmlformats.org/drawingml/2006/table">
            <a:tbl>
              <a:tblPr firstRow="1" bandRow="1">
                <a:tableStyleId>{5C22544A-7EE6-4342-B048-85BDC9FD1C3A}</a:tableStyleId>
              </a:tblPr>
              <a:tblGrid>
                <a:gridCol w="2507940"/>
                <a:gridCol w="2507940"/>
              </a:tblGrid>
              <a:tr h="370840">
                <a:tc>
                  <a:txBody>
                    <a:bodyPr/>
                    <a:lstStyle/>
                    <a:p>
                      <a:pPr marL="713232" lvl="1" indent="-457200" algn="ctr"/>
                      <a:r>
                        <a:rPr lang="en-GB" sz="1800" dirty="0" smtClean="0">
                          <a:solidFill>
                            <a:schemeClr val="tx1"/>
                          </a:solidFill>
                          <a:latin typeface="Calibri" pitchFamily="34" charset="0"/>
                          <a:cs typeface="Calibri" pitchFamily="34" charset="0"/>
                        </a:rPr>
                        <a:t>What is it?</a:t>
                      </a:r>
                    </a:p>
                  </a:txBody>
                  <a:tcPr>
                    <a:solidFill>
                      <a:schemeClr val="tx2">
                        <a:lumMod val="20000"/>
                        <a:lumOff val="80000"/>
                      </a:schemeClr>
                    </a:solidFill>
                  </a:tcPr>
                </a:tc>
                <a:tc>
                  <a:txBody>
                    <a:bodyPr/>
                    <a:lstStyle/>
                    <a:p>
                      <a:pPr algn="ctr"/>
                      <a:r>
                        <a:rPr lang="en-GB" sz="1800" dirty="0" smtClean="0">
                          <a:solidFill>
                            <a:schemeClr val="tx1"/>
                          </a:solidFill>
                          <a:latin typeface="Calibri" pitchFamily="34" charset="0"/>
                          <a:cs typeface="Calibri" pitchFamily="34" charset="0"/>
                        </a:rPr>
                        <a:t>Adhering to Legislation</a:t>
                      </a:r>
                      <a:endParaRPr lang="en-GB"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1605637219"/>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6332</TotalTime>
  <Words>4961</Words>
  <Application>Microsoft Office PowerPoint</Application>
  <PresentationFormat>On-screen Show (4:3)</PresentationFormat>
  <Paragraphs>258</Paragraphs>
  <Slides>27</Slides>
  <Notes>11</Notes>
  <HiddenSlides>10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Concourse</vt:lpstr>
      <vt:lpstr>Unit 02</vt:lpstr>
      <vt:lpstr>Assessment Criteria</vt:lpstr>
      <vt:lpstr>LO1 – Assessment Criteria</vt:lpstr>
      <vt:lpstr>LO1 - Assessment Criteria</vt:lpstr>
      <vt:lpstr>LO1 - Assessment Criteria</vt:lpstr>
      <vt:lpstr> 1 - Data Protection Act (1998)</vt:lpstr>
      <vt:lpstr>PowerPoint Presentation</vt:lpstr>
      <vt:lpstr>PowerPoint Presentation</vt:lpstr>
      <vt:lpstr> 2 - Freedom of Information Act (2000)</vt:lpstr>
      <vt:lpstr> 3 - Copyright Legislation</vt:lpstr>
      <vt:lpstr> 3 - Copyright Legislation</vt:lpstr>
      <vt:lpstr>PowerPoint Presentation</vt:lpstr>
      <vt:lpstr>PowerPoint Presentation</vt:lpstr>
      <vt:lpstr>PowerPoint Presentation</vt:lpstr>
      <vt:lpstr>PowerPoint Presentation</vt:lpstr>
      <vt:lpstr>4 – Computer Misuse Act 1990</vt:lpstr>
      <vt:lpstr>PowerPoint Presentation</vt:lpstr>
      <vt:lpstr>5 – Ethical Issues</vt:lpstr>
      <vt:lpstr>5 – Ethical Issues</vt:lpstr>
      <vt:lpstr>5 – Ethical Issues</vt:lpstr>
      <vt:lpstr>5 – Ethical Issues</vt:lpstr>
      <vt:lpstr>5 – Ethical Issues</vt:lpstr>
      <vt:lpstr>6 – Operational Issues</vt:lpstr>
      <vt:lpstr>6 – Operational Issues</vt:lpstr>
      <vt:lpstr>6 – Operational Issues</vt:lpstr>
      <vt:lpstr>6 – Operational Issues</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151</cp:revision>
  <dcterms:created xsi:type="dcterms:W3CDTF">2010-12-28T13:51:34Z</dcterms:created>
  <dcterms:modified xsi:type="dcterms:W3CDTF">2013-11-10T12:39:27Z</dcterms:modified>
</cp:coreProperties>
</file>